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Libre Baskerville" charset="0"/>
      <p:regular r:id="rId15"/>
      <p:bold r:id="rId16"/>
      <p:italic r:id="rId17"/>
    </p:embeddedFont>
  </p:embeddedFont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1741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35842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37890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19458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1506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3554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5602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7650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9698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31746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33794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diapozitiv">
    <p:bg>
      <p:bgPr>
        <a:solidFill>
          <a:srgbClr val="34343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A7A19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5" name="Shape 1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61871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7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261871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" name="Shape 1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17"/>
          <p:cNvSpPr txBox="1">
            <a:spLocks noGrp="1"/>
          </p:cNvSpPr>
          <p:nvPr>
            <p:ph type="sldNum" idx="12"/>
          </p:nvPr>
        </p:nvSpPr>
        <p:spPr bwMode="auto">
          <a:xfrm>
            <a:off x="11293475" y="6172200"/>
            <a:ext cx="914400" cy="593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SzPct val="25000"/>
              <a:defRPr sz="3600">
                <a:solidFill>
                  <a:srgbClr val="A5A5A5"/>
                </a:solidFill>
                <a:latin typeface="Libre Baskerville"/>
                <a:sym typeface="Libre Baskerville"/>
              </a:defRPr>
            </a:lvl1pPr>
          </a:lstStyle>
          <a:p>
            <a:fld id="{D59D7B9A-368C-48C1-A0A2-DD6CCC36B8A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Naslov in slik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343437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6" name="Shape 79"/>
          <p:cNvSpPr>
            <a:spLocks noChangeArrowheads="1"/>
          </p:cNvSpPr>
          <p:nvPr/>
        </p:nvSpPr>
        <p:spPr bwMode="auto"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199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endParaRPr noProof="0">
              <a:sym typeface="Libre Baskerville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199" cy="5970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Shape 8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8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85"/>
          <p:cNvSpPr txBox="1">
            <a:spLocks noGrp="1"/>
          </p:cNvSpPr>
          <p:nvPr>
            <p:ph type="sldNum" idx="12"/>
          </p:nvPr>
        </p:nvSpPr>
        <p:spPr bwMode="auto">
          <a:xfrm>
            <a:off x="11293475" y="6172200"/>
            <a:ext cx="914400" cy="593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SzPct val="25000"/>
              <a:defRPr sz="3600">
                <a:solidFill>
                  <a:srgbClr val="8E8E93"/>
                </a:solidFill>
                <a:latin typeface="Libre Baskerville"/>
                <a:sym typeface="Libre Baskerville"/>
              </a:defRPr>
            </a:lvl1pPr>
          </a:lstStyle>
          <a:p>
            <a:fld id="{66AFB0B8-74A0-4223-8F03-40F71BB349D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n navpično besedi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3383883" y="-293211"/>
            <a:ext cx="4351336" cy="85953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Navpični naslov in besedi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6938168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1680368" y="-537368"/>
            <a:ext cx="5897562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diapozitiv">
    <p:bg>
      <p:bgPr>
        <a:solidFill>
          <a:srgbClr val="343437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343437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5" name="Shape 3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261871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7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261871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" name="Shape 3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3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37"/>
          <p:cNvSpPr txBox="1">
            <a:spLocks noGrp="1"/>
          </p:cNvSpPr>
          <p:nvPr>
            <p:ph type="sldNum" idx="12"/>
          </p:nvPr>
        </p:nvSpPr>
        <p:spPr bwMode="auto">
          <a:xfrm>
            <a:off x="11293475" y="6172200"/>
            <a:ext cx="914400" cy="593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SzPct val="25000"/>
              <a:defRPr sz="3600">
                <a:solidFill>
                  <a:srgbClr val="A5A5A5"/>
                </a:solidFill>
                <a:latin typeface="Libre Baskerville"/>
                <a:sym typeface="Libre Baskerville"/>
              </a:defRPr>
            </a:lvl1pPr>
          </a:lstStyle>
          <a:p>
            <a:fld id="{D3D46AB0-8710-4C72-B48C-5660366CC9D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Glava odsek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343437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5" name="Shape 4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261871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7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261871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" name="Shape 4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4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44"/>
          <p:cNvSpPr txBox="1">
            <a:spLocks noGrp="1"/>
          </p:cNvSpPr>
          <p:nvPr>
            <p:ph type="sldNum" idx="12"/>
          </p:nvPr>
        </p:nvSpPr>
        <p:spPr bwMode="auto">
          <a:xfrm>
            <a:off x="11293475" y="6172200"/>
            <a:ext cx="914400" cy="593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SzPct val="25000"/>
              <a:defRPr sz="3600">
                <a:solidFill>
                  <a:srgbClr val="8E8E93"/>
                </a:solidFill>
                <a:latin typeface="Libre Baskerville"/>
                <a:sym typeface="Libre Baskerville"/>
              </a:defRPr>
            </a:lvl1pPr>
          </a:lstStyle>
          <a:p>
            <a:fld id="{E53679CC-0182-4496-AF5E-0A863371FAF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4480560" cy="43513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rimerjav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261871" y="1713655"/>
            <a:ext cx="4480560" cy="73151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261871" y="2507550"/>
            <a:ext cx="4480560" cy="36646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1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Naslov in vsebin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399" cy="16001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5" cy="5486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880" marR="0" lvl="0" indent="-81279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838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841248" y="2099733"/>
            <a:ext cx="3200399" cy="38100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" name="Shape 23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hape 2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A7A19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262063" y="365125"/>
            <a:ext cx="96916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sl-SI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body" idx="1"/>
          </p:nvPr>
        </p:nvSpPr>
        <p:spPr bwMode="auto">
          <a:xfrm>
            <a:off x="1262063" y="1828800"/>
            <a:ext cx="85947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smtClean="0">
              <a:sym typeface="Arial" charset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 fontAlgn="auto">
              <a:spcBef>
                <a:spcPts val="0"/>
              </a:spcBef>
              <a:spcAft>
                <a:spcPts val="0"/>
              </a:spcAft>
              <a:buNone/>
              <a:defRPr sz="1050" b="0" i="0" u="none" strike="noStrike" kern="0" cap="none">
                <a:solidFill>
                  <a:srgbClr val="F6F5F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 fontAlgn="auto">
              <a:spcBef>
                <a:spcPts val="0"/>
              </a:spcBef>
              <a:spcAft>
                <a:spcPts val="0"/>
              </a:spcAft>
              <a:buNone/>
              <a:defRPr sz="1050" b="0" i="0" u="none" strike="noStrike" kern="0" cap="none">
                <a:solidFill>
                  <a:srgbClr val="F6F5F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31" name="Shape 11"/>
          <p:cNvSpPr txBox="1">
            <a:spLocks noGrp="1"/>
          </p:cNvSpPr>
          <p:nvPr/>
        </p:nvSpPr>
        <p:spPr bwMode="auto">
          <a:xfrm>
            <a:off x="11293475" y="6172200"/>
            <a:ext cx="914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SzPct val="25000"/>
            </a:pPr>
            <a:fld id="{26C788E2-04B6-4F4A-8584-6EC41A9D781D}" type="slidenum">
              <a:rPr lang="sl-SI" sz="3600">
                <a:solidFill>
                  <a:srgbClr val="E6E4DF"/>
                </a:solidFill>
                <a:latin typeface="Libre Baskerville"/>
                <a:sym typeface="Libre Baskerville"/>
              </a:rPr>
              <a:pPr algn="ctr">
                <a:buSzPct val="25000"/>
              </a:pPr>
              <a:t>‹#›</a:t>
            </a:fld>
            <a:endParaRPr lang="sl-SI" sz="3600">
              <a:solidFill>
                <a:srgbClr val="E6E4DF"/>
              </a:solidFill>
              <a:latin typeface="Libre Baskerville"/>
              <a:sym typeface="Libre Baskervil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0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343437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l-SI"/>
          </a:p>
        </p:txBody>
      </p:sp>
      <p:sp>
        <p:nvSpPr>
          <p:cNvPr id="3075" name="Shape 21"/>
          <p:cNvSpPr txBox="1">
            <a:spLocks noGrp="1"/>
          </p:cNvSpPr>
          <p:nvPr>
            <p:ph type="title"/>
          </p:nvPr>
        </p:nvSpPr>
        <p:spPr bwMode="auto">
          <a:xfrm>
            <a:off x="1262063" y="365125"/>
            <a:ext cx="96916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sl-SI" smtClean="0">
              <a:sym typeface="Arial" charset="0"/>
            </a:endParaRPr>
          </a:p>
        </p:txBody>
      </p:sp>
      <p:sp>
        <p:nvSpPr>
          <p:cNvPr id="3076" name="Shape 22"/>
          <p:cNvSpPr txBox="1">
            <a:spLocks noGrp="1"/>
          </p:cNvSpPr>
          <p:nvPr>
            <p:ph type="body" idx="1"/>
          </p:nvPr>
        </p:nvSpPr>
        <p:spPr bwMode="auto">
          <a:xfrm>
            <a:off x="1262063" y="1828800"/>
            <a:ext cx="85947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smtClean="0">
              <a:sym typeface="Arial" charset="0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 fontAlgn="auto">
              <a:spcBef>
                <a:spcPts val="0"/>
              </a:spcBef>
              <a:spcAft>
                <a:spcPts val="0"/>
              </a:spcAft>
              <a:buNone/>
              <a:defRPr sz="1050" b="0" i="0" u="none" strike="noStrike" kern="0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 fontAlgn="auto">
              <a:spcBef>
                <a:spcPts val="0"/>
              </a:spcBef>
              <a:spcAft>
                <a:spcPts val="0"/>
              </a:spcAft>
              <a:buNone/>
              <a:defRPr sz="1050" b="0" i="0" u="none" strike="noStrike" kern="0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79" name="Shape 25"/>
          <p:cNvSpPr txBox="1">
            <a:spLocks noGrp="1"/>
          </p:cNvSpPr>
          <p:nvPr/>
        </p:nvSpPr>
        <p:spPr bwMode="auto">
          <a:xfrm>
            <a:off x="11293475" y="6172200"/>
            <a:ext cx="914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SzPct val="25000"/>
            </a:pPr>
            <a:fld id="{A488E0CF-5D09-4496-81F3-2118B31B11F8}" type="slidenum">
              <a:rPr lang="sl-SI" sz="3600">
                <a:solidFill>
                  <a:srgbClr val="8E8E93"/>
                </a:solidFill>
                <a:latin typeface="Libre Baskerville"/>
                <a:sym typeface="Libre Baskerville"/>
              </a:rPr>
              <a:pPr algn="ctr">
                <a:buSzPct val="25000"/>
              </a:pPr>
              <a:t>‹#›</a:t>
            </a:fld>
            <a:endParaRPr lang="sl-SI" sz="3600">
              <a:solidFill>
                <a:srgbClr val="8E8E93"/>
              </a:solidFill>
              <a:latin typeface="Libre Baskerville"/>
              <a:sym typeface="Libre Baskervil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77" r:id="rId9"/>
    <p:sldLayoutId id="2147483667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rrehirsch.com/wp-content/uploads/mental-health_1.jpg" TargetMode="External"/><Relationship Id="rId13" Type="http://schemas.openxmlformats.org/officeDocument/2006/relationships/hyperlink" Target="http://www.psych2go.net/wp-content/uploads/2015/06/eating-disorders-awareness-help-us-save-them-1024-93641.jpg" TargetMode="External"/><Relationship Id="rId3" Type="http://schemas.openxmlformats.org/officeDocument/2006/relationships/hyperlink" Target="https://en.wikipedia.org/wiki/Mental_health" TargetMode="External"/><Relationship Id="rId7" Type="http://schemas.openxmlformats.org/officeDocument/2006/relationships/hyperlink" Target="https://www.nimh.nih.gov/health/topics/depression/index.shtml" TargetMode="External"/><Relationship Id="rId12" Type="http://schemas.openxmlformats.org/officeDocument/2006/relationships/hyperlink" Target="https://en.wikipedia.org/wiki/Eating_disord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ainpictures.org/large/89/Depression-Brain-Pictures-1.jpg" TargetMode="External"/><Relationship Id="rId11" Type="http://schemas.openxmlformats.org/officeDocument/2006/relationships/hyperlink" Target="http://graphics8.nytimes.com/images/2013/03/26/science/26CONS_SPAN/26CONS-tmagArticle.jpg" TargetMode="External"/><Relationship Id="rId5" Type="http://schemas.openxmlformats.org/officeDocument/2006/relationships/hyperlink" Target="http://laurazera.com/wp-content/uploads/2013/09/Mental-Health.jpg" TargetMode="External"/><Relationship Id="rId10" Type="http://schemas.openxmlformats.org/officeDocument/2006/relationships/hyperlink" Target="http://blogs.psychcentral.com/my-meds/files/2012/01/Serious-mental-illness.jpg" TargetMode="External"/><Relationship Id="rId4" Type="http://schemas.openxmlformats.org/officeDocument/2006/relationships/hyperlink" Target="http://www.news.cornell.edu/stories/2011/02/mental-health-approach-supports-whole-person" TargetMode="External"/><Relationship Id="rId9" Type="http://schemas.openxmlformats.org/officeDocument/2006/relationships/hyperlink" Target="http://media.salemwebnetwork.com/cms/CW/11878-mental_illness_help%20630x31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2"/>
          <p:cNvSpPr txBox="1">
            <a:spLocks noGrp="1"/>
          </p:cNvSpPr>
          <p:nvPr>
            <p:ph type="ctrTitle"/>
          </p:nvPr>
        </p:nvSpPr>
        <p:spPr>
          <a:xfrm>
            <a:off x="1262063" y="758825"/>
            <a:ext cx="9418637" cy="40417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</a:pPr>
            <a:r>
              <a:rPr lang="sl-SI" sz="6000" smtClean="0">
                <a:solidFill>
                  <a:srgbClr val="FFFFFF"/>
                </a:solidFill>
                <a:cs typeface="Arial" charset="0"/>
              </a:rPr>
              <a:t>MENTAL HEALTH</a:t>
            </a:r>
            <a:r>
              <a:rPr lang="sl-SI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sl-SI" smtClean="0">
                <a:solidFill>
                  <a:srgbClr val="FFFFFF"/>
                </a:solidFill>
                <a:cs typeface="Arial" charset="0"/>
              </a:rPr>
            </a:br>
            <a:endParaRPr lang="sl-SI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6" name="Shape 103"/>
          <p:cNvSpPr txBox="1">
            <a:spLocks noGrp="1"/>
          </p:cNvSpPr>
          <p:nvPr>
            <p:ph type="subTitle" idx="1"/>
          </p:nvPr>
        </p:nvSpPr>
        <p:spPr>
          <a:xfrm>
            <a:off x="1262063" y="4800600"/>
            <a:ext cx="9418637" cy="16922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  <a:buFontTx/>
              <a:buNone/>
            </a:pPr>
            <a:r>
              <a:rPr lang="sl-SI" smtClean="0">
                <a:cs typeface="Arial" charset="0"/>
              </a:rPr>
              <a:t>Author: Neža Urbas</a:t>
            </a:r>
          </a:p>
          <a:p>
            <a:pPr eaLnBrk="1" hangingPunct="1">
              <a:spcBef>
                <a:spcPts val="1600"/>
              </a:spcBef>
              <a:spcAft>
                <a:spcPct val="0"/>
              </a:spcAft>
              <a:buSzPct val="25000"/>
              <a:buFontTx/>
              <a:buNone/>
            </a:pPr>
            <a:r>
              <a:rPr lang="sl-SI" smtClean="0">
                <a:cs typeface="Arial" charset="0"/>
              </a:rPr>
              <a:t>School year: 2015/2016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0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New words</a:t>
            </a:r>
          </a:p>
        </p:txBody>
      </p:sp>
      <p:sp>
        <p:nvSpPr>
          <p:cNvPr id="34818" name="Shape 161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</p:spPr>
        <p:txBody>
          <a:bodyPr tIns="45700" bIns="45700"/>
          <a:lstStyle/>
          <a:p>
            <a:pPr marL="182563" indent="-182563" eaLnBrk="1" hangingPunct="1"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Autonomy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Self-efficacy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Resilience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66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References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262063" y="1879600"/>
            <a:ext cx="8594725" cy="4351338"/>
          </a:xfrm>
        </p:spPr>
        <p:txBody>
          <a:bodyPr tIns="45700" bIns="45700">
            <a:noAutofit/>
          </a:bodyPr>
          <a:lstStyle/>
          <a:p>
            <a:pPr indent="-18288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3"/>
              </a:rPr>
              <a:t>https://en.wikipedia.org/wiki/Mental_health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4"/>
              </a:rPr>
              <a:t>http://www.news.cornell.edu/stories/2011/02/mental-health-approach-supports-whole-person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5"/>
              </a:rPr>
              <a:t>http://laurazera.com/wp-content/uploads/2013/09/Mental-Health.jpg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6"/>
              </a:rPr>
              <a:t>http://brainpictures.org/large/89/Depression-Brain-Pictures-1.jpg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7"/>
              </a:rPr>
              <a:t>https://www.nimh.nih.gov/health/topics/depression/index.shtml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8"/>
              </a:rPr>
              <a:t>http://www.sherrehirsch.com/wp-content/uploads/mental-health_1.jpg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9"/>
              </a:rPr>
              <a:t>http://media.salemwebnetwork.com/cms/CW/11878-mental_illness_help%20630x315.jpg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10"/>
              </a:rPr>
              <a:t>http://blogs.psychcentral.com/my-meds/files/2012/01/Serious-mental-illness.jpg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11"/>
              </a:rPr>
              <a:t>http://graphics8.nytimes.com/images/2013/03/26/science/26CONS_SPAN/26CONS-tmagArticle.jpg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12"/>
              </a:rPr>
              <a:t>http://files1.coloribus.com/files/adsarchive/part_588/5885055/file/eating-disorder-services-mirror-small-48856.jpg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12"/>
              </a:rPr>
              <a:t>https://en.wikipedia.org/wiki/Eating_disorder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defRPr/>
            </a:pPr>
            <a:r>
              <a:rPr lang="sl-SI" sz="1190" u="sng">
                <a:solidFill>
                  <a:schemeClr val="hlink"/>
                </a:solidFill>
                <a:hlinkClick r:id="rId13"/>
              </a:rPr>
              <a:t>http://www.psych2go.net/wp-content/uploads/2015/06/eating-disorders-awareness-help-us-save-them-1024-93641.jpg</a:t>
            </a:r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buFont typeface="Arial"/>
              <a:buNone/>
              <a:defRPr/>
            </a:pPr>
            <a:endParaRPr sz="1190"/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buFont typeface="Arial"/>
              <a:buNone/>
              <a:defRPr/>
            </a:pPr>
            <a:endParaRPr sz="1190"/>
          </a:p>
          <a:p>
            <a:pPr indent="-182880" eaLnBrk="1" fontAlgn="auto" hangingPunct="1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ct val="79333"/>
              <a:buFont typeface="Arial"/>
              <a:buNone/>
              <a:defRPr/>
            </a:pPr>
            <a:endParaRPr sz="119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hape 10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3390900"/>
            <a:ext cx="4360862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hape 109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Mental health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</p:spPr>
        <p:txBody>
          <a:bodyPr tIns="45700" bIns="45700">
            <a:noAutofit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sl-SI" sz="2200"/>
              <a:t>Level of psychological well-being </a:t>
            </a:r>
          </a:p>
          <a:p>
            <a:pPr indent="-182880" eaLnBrk="1" fontAlgn="auto" hangingPunct="1">
              <a:spcBef>
                <a:spcPts val="1600"/>
              </a:spcBef>
              <a:spcAft>
                <a:spcPts val="0"/>
              </a:spcAft>
              <a:buSzPct val="80000"/>
              <a:defRPr/>
            </a:pPr>
            <a:r>
              <a:rPr lang="sl-SI" sz="2200"/>
              <a:t>Holism perspective: ability to enjoy life, psychological resilience</a:t>
            </a:r>
          </a:p>
          <a:p>
            <a:pPr indent="-182880" eaLnBrk="1" fontAlgn="auto" hangingPunct="1">
              <a:spcBef>
                <a:spcPts val="1600"/>
              </a:spcBef>
              <a:spcAft>
                <a:spcPts val="0"/>
              </a:spcAft>
              <a:buSzPct val="80000"/>
              <a:defRPr/>
            </a:pPr>
            <a:r>
              <a:rPr lang="sl-SI" sz="2200"/>
              <a:t>WHO: subjective well-being, self-efficiacy, competence, self-actualization, </a:t>
            </a:r>
          </a:p>
          <a:p>
            <a:pPr indent="-182880" eaLnBrk="1" fontAlgn="auto" hangingPunct="1">
              <a:spcBef>
                <a:spcPts val="1600"/>
              </a:spcBef>
              <a:spcAft>
                <a:spcPts val="0"/>
              </a:spcAft>
              <a:buSzPct val="80000"/>
              <a:defRPr/>
            </a:pPr>
            <a:r>
              <a:rPr lang="sl-SI" sz="2200"/>
              <a:t>Coping with normal stress, realization of abilities, </a:t>
            </a:r>
          </a:p>
          <a:p>
            <a:pPr marL="0" indent="0" eaLnBrk="1" fontAlgn="auto" hangingPunct="1">
              <a:spcBef>
                <a:spcPts val="160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sl-SI" sz="2200"/>
              <a:t>contribution to community</a:t>
            </a:r>
          </a:p>
          <a:p>
            <a:pPr indent="-182880" eaLnBrk="1" fontAlgn="auto" hangingPunct="1">
              <a:spcBef>
                <a:spcPts val="1600"/>
              </a:spcBef>
              <a:spcAft>
                <a:spcPts val="0"/>
              </a:spcAft>
              <a:buSzPct val="80000"/>
              <a:defRPr/>
            </a:pPr>
            <a:r>
              <a:rPr lang="sl-SI" sz="2200"/>
              <a:t>Concerns: stress, depression, anxiety, addiction,</a:t>
            </a:r>
          </a:p>
          <a:p>
            <a:pPr marL="0" indent="0" eaLnBrk="1" fontAlgn="auto" hangingPunct="1">
              <a:spcBef>
                <a:spcPts val="160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sl-SI" sz="2200"/>
              <a:t>ADHD, …</a:t>
            </a:r>
          </a:p>
          <a:p>
            <a:pPr indent="-182880" eaLnBrk="1" fontAlgn="auto" hangingPunct="1">
              <a:spcBef>
                <a:spcPts val="1600"/>
              </a:spcBef>
              <a:spcAft>
                <a:spcPts val="0"/>
              </a:spcAft>
              <a:buSzPct val="80000"/>
              <a:buFont typeface="Arial"/>
              <a:buNone/>
              <a:defRPr/>
            </a:pP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hape 1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9822">
            <a:off x="392113" y="701675"/>
            <a:ext cx="49657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Shape 1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628650"/>
            <a:ext cx="38385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hape 11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894013"/>
            <a:ext cx="38846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hape 118"/>
          <p:cNvPicPr preferRelativeResize="0">
            <a:picLocks noGrp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 rot="1134410">
            <a:off x="8391525" y="2576513"/>
            <a:ext cx="3348038" cy="3348037"/>
          </a:xfr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3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Mental disorders</a:t>
            </a:r>
          </a:p>
        </p:txBody>
      </p:sp>
      <p:sp>
        <p:nvSpPr>
          <p:cNvPr id="22530" name="Shape 124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</p:spPr>
        <p:txBody>
          <a:bodyPr tIns="45700" bIns="45700"/>
          <a:lstStyle/>
          <a:p>
            <a:pPr marL="182563" indent="-182563" eaLnBrk="1" hangingPunct="1"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Mental health conditions, that affect your mood, thinking, behavior.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1 in 5 adults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Anxiety, mood disorders, personality disorders, psychotic disorders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Shizophrenia, 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Genetics, exposure to environmental factors before birth, changes in brain.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Everyday stress, ongoing medical condition, traumatic experiences, alcohol or recreational drugs, abused, neglected children.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9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Depression</a:t>
            </a:r>
          </a:p>
        </p:txBody>
      </p:sp>
      <p:sp>
        <p:nvSpPr>
          <p:cNvPr id="24578" name="Shape 130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</p:spPr>
        <p:txBody>
          <a:bodyPr tIns="45700" bIns="45700"/>
          <a:lstStyle/>
          <a:p>
            <a:pPr marL="182563" indent="-182563" eaLnBrk="1" hangingPunct="1"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z="2200" smtClean="0">
                <a:solidFill>
                  <a:srgbClr val="000000"/>
                </a:solidFill>
                <a:cs typeface="Arial" charset="0"/>
              </a:rPr>
              <a:t>Medical illness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z="2200" smtClean="0">
                <a:solidFill>
                  <a:srgbClr val="000000"/>
                </a:solidFill>
                <a:cs typeface="Arial" charset="0"/>
              </a:rPr>
              <a:t>A combination of genetic, biological, environmental, and psychological factors.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z="2200" smtClean="0">
                <a:solidFill>
                  <a:srgbClr val="000000"/>
                </a:solidFill>
                <a:cs typeface="Arial" charset="0"/>
              </a:rPr>
              <a:t>Bipolar disorder, seasonal affective depression, postpartum depression, psychotic depression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z="2200" smtClean="0">
                <a:solidFill>
                  <a:srgbClr val="000000"/>
                </a:solidFill>
                <a:cs typeface="Arial" charset="0"/>
              </a:rPr>
              <a:t>Antidepressants, Psychotherapy (by restructuring negative thought patterns or understanding and working through troubled situations and relationships. 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z="2200" smtClean="0">
                <a:solidFill>
                  <a:srgbClr val="000000"/>
                </a:solidFill>
                <a:cs typeface="Arial" charset="0"/>
              </a:rPr>
              <a:t>6.7% of U.S adults, women 70 % more likely, 3.3% of 13 to 18 year olds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z="2200" smtClean="0">
              <a:solidFill>
                <a:srgbClr val="000000"/>
              </a:solidFill>
              <a:cs typeface="Arial" charset="0"/>
            </a:endParaRP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z="2200" smtClean="0">
              <a:solidFill>
                <a:srgbClr val="000000"/>
              </a:solidFill>
              <a:cs typeface="Arial" charset="0"/>
            </a:endParaRP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z="22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388475" cy="66516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buSzPct val="25000"/>
              <a:defRPr/>
            </a:pPr>
            <a:r>
              <a:rPr lang="sl-SI" sz="3959"/>
              <a:t>Symptoms</a:t>
            </a:r>
          </a:p>
        </p:txBody>
      </p:sp>
      <p:sp>
        <p:nvSpPr>
          <p:cNvPr id="26626" name="Shape 136"/>
          <p:cNvSpPr txBox="1">
            <a:spLocks noGrp="1"/>
          </p:cNvSpPr>
          <p:nvPr>
            <p:ph type="body" idx="1"/>
          </p:nvPr>
        </p:nvSpPr>
        <p:spPr>
          <a:xfrm>
            <a:off x="1120775" y="1312863"/>
            <a:ext cx="8937625" cy="5281612"/>
          </a:xfrm>
        </p:spPr>
        <p:txBody>
          <a:bodyPr tIns="45700" bIns="45700"/>
          <a:lstStyle/>
          <a:p>
            <a:pPr marL="182563" indent="-182563" eaLnBrk="1" hangingPunct="1"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Persistent sad, anxious, or "empty" feelings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Feelings of hopelessness or pessimism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Feelings of guilt, worthlessness, or helplessness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Irritability, restlessness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Loss of interest in activities or hobbies once pleasurable, including sex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Fatigue and decreased energy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Difficulty concentrating, remembering details, and making decisions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Insomnia, early-morning wakefulness, or excessive sleeping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Overeating, or appetite loss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Thoughts of suicide, suicide attempts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Aches or pains, headaches, cramps, or digestive problems that do not ease even with treatment.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hape 141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9513" y="617538"/>
            <a:ext cx="8521700" cy="5745162"/>
          </a:xfr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3124200"/>
            <a:ext cx="25701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Shape 147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Eating disorders</a:t>
            </a:r>
          </a:p>
        </p:txBody>
      </p:sp>
      <p:sp>
        <p:nvSpPr>
          <p:cNvPr id="30723" name="Shape 148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</p:spPr>
        <p:txBody>
          <a:bodyPr tIns="45700" bIns="45700"/>
          <a:lstStyle/>
          <a:p>
            <a:pPr marL="182563" indent="-182563" eaLnBrk="1" hangingPunct="1"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Mental disorder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Anorexia nervosa, bulimia nervosa, binge eating disorder, orthorexia nervosa, diabulimia, drunkorexia, compulsive overeating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How person sees himself – body dismorphic disorder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Websites encouraging people to maintain eating disorders</a:t>
            </a:r>
          </a:p>
        </p:txBody>
      </p:sp>
      <p:pic>
        <p:nvPicPr>
          <p:cNvPr id="30724" name="Shape 14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2627313"/>
            <a:ext cx="3154362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54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Revision</a:t>
            </a:r>
          </a:p>
        </p:txBody>
      </p:sp>
      <p:sp>
        <p:nvSpPr>
          <p:cNvPr id="32770" name="Shape 155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</p:spPr>
        <p:txBody>
          <a:bodyPr tIns="45700" bIns="45700"/>
          <a:lstStyle/>
          <a:p>
            <a:pPr marL="182563" indent="-182563" eaLnBrk="1" hangingPunct="1"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Mental health in general?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How does the WHO define mental health?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List some mental disorders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Why do they occur?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What is depression?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List some types of depression.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sl-SI" smtClean="0">
                <a:solidFill>
                  <a:srgbClr val="000000"/>
                </a:solidFill>
                <a:cs typeface="Arial" charset="0"/>
              </a:rPr>
              <a:t>Explain eating disorders (Why? Who? What types?)</a:t>
            </a: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  <a:p>
            <a:pPr marL="182563" indent="-182563" eaLnBrk="1" hangingPunct="1">
              <a:spcBef>
                <a:spcPts val="1600"/>
              </a:spcBef>
              <a:spcAft>
                <a:spcPct val="0"/>
              </a:spcAft>
              <a:buSzPct val="80000"/>
              <a:buFontTx/>
              <a:buNone/>
            </a:pPr>
            <a:endParaRPr lang="sl-SI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Custom</PresentationFormat>
  <Paragraphs>68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Predloga načrta</vt:lpstr>
      </vt:variant>
      <vt:variant>
        <vt:i4>6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Libre Baskerville</vt:lpstr>
      <vt:lpstr>View</vt:lpstr>
      <vt:lpstr>View</vt:lpstr>
      <vt:lpstr>View</vt:lpstr>
      <vt:lpstr>View</vt:lpstr>
      <vt:lpstr>View</vt:lpstr>
      <vt:lpstr>View</vt:lpstr>
      <vt:lpstr>MENTAL HEALTH </vt:lpstr>
      <vt:lpstr>Mental health</vt:lpstr>
      <vt:lpstr>Diapozitiv 3</vt:lpstr>
      <vt:lpstr>Mental disorders</vt:lpstr>
      <vt:lpstr>Depression</vt:lpstr>
      <vt:lpstr>Symptoms</vt:lpstr>
      <vt:lpstr>Diapozitiv 7</vt:lpstr>
      <vt:lpstr>Eating disorders</vt:lpstr>
      <vt:lpstr>Revision</vt:lpstr>
      <vt:lpstr>New words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</dc:title>
  <dc:creator>Uporabnik</dc:creator>
  <cp:lastModifiedBy>PETRA</cp:lastModifiedBy>
  <cp:revision>1</cp:revision>
  <dcterms:modified xsi:type="dcterms:W3CDTF">2016-03-11T13:52:12Z</dcterms:modified>
</cp:coreProperties>
</file>