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310" r:id="rId2"/>
    <p:sldId id="256" r:id="rId3"/>
    <p:sldId id="289" r:id="rId4"/>
    <p:sldId id="262" r:id="rId5"/>
    <p:sldId id="303" r:id="rId6"/>
    <p:sldId id="294" r:id="rId7"/>
    <p:sldId id="280" r:id="rId8"/>
    <p:sldId id="302" r:id="rId9"/>
    <p:sldId id="308" r:id="rId10"/>
    <p:sldId id="309" r:id="rId11"/>
    <p:sldId id="278" r:id="rId12"/>
    <p:sldId id="279" r:id="rId13"/>
    <p:sldId id="307" r:id="rId14"/>
    <p:sldId id="293" r:id="rId15"/>
    <p:sldId id="304" r:id="rId16"/>
    <p:sldId id="261" r:id="rId17"/>
    <p:sldId id="259" r:id="rId18"/>
    <p:sldId id="277" r:id="rId19"/>
    <p:sldId id="290" r:id="rId20"/>
    <p:sldId id="305" r:id="rId21"/>
    <p:sldId id="295" r:id="rId22"/>
    <p:sldId id="291" r:id="rId23"/>
    <p:sldId id="258" r:id="rId24"/>
    <p:sldId id="283" r:id="rId25"/>
    <p:sldId id="266" r:id="rId26"/>
    <p:sldId id="269" r:id="rId27"/>
    <p:sldId id="271" r:id="rId28"/>
    <p:sldId id="267" r:id="rId29"/>
    <p:sldId id="268" r:id="rId30"/>
    <p:sldId id="272" r:id="rId31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56" autoAdjust="0"/>
    <p:restoredTop sz="94891" autoAdjust="0"/>
  </p:normalViewPr>
  <p:slideViewPr>
    <p:cSldViewPr>
      <p:cViewPr varScale="1">
        <p:scale>
          <a:sx n="104" d="100"/>
          <a:sy n="104" d="100"/>
        </p:scale>
        <p:origin x="76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929E93-F190-42A6-AA9F-323F3FA44D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9FFB589-89D7-49CC-8ABD-3915ED71EC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FA07051-9B89-45BD-8C48-2C1950715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DEBD-69A6-434F-A704-CBFD0C4DD576}" type="datetimeFigureOut">
              <a:rPr lang="sl-SI" smtClean="0"/>
              <a:pPr/>
              <a:t>16. 10. 2023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F5A0216-F0F2-41AC-9657-99E21CD81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5D42FF1-DEBF-41AD-B115-26BB78C97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A5650-015D-45D2-9D54-CD1CD462414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57809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9E4781-2BEF-4670-AD56-5CAF397DA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1C025C65-135E-4FF2-A12D-869D229BD6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E96996C-EA19-43CC-81EA-84258377D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DEBD-69A6-434F-A704-CBFD0C4DD576}" type="datetimeFigureOut">
              <a:rPr lang="sl-SI" smtClean="0"/>
              <a:pPr/>
              <a:t>16. 10. 2023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5EA894F-5B88-4A58-B7BD-A58D39615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F685BFE-FD02-45A6-B2AF-41A67B31C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A5650-015D-45D2-9D54-CD1CD462414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02977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CB2DE9F1-C3EF-45B8-835E-D283948FB7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0D9A1895-840A-482B-9F72-3C83F4108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5DF5AF4-D947-437E-B89B-4151F8F93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DEBD-69A6-434F-A704-CBFD0C4DD576}" type="datetimeFigureOut">
              <a:rPr lang="sl-SI" smtClean="0"/>
              <a:pPr/>
              <a:t>16. 10. 2023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6C040C4-5D42-4E42-BEBF-F481EDC27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2081809-6FD2-4E8E-932D-A39C358DA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A5650-015D-45D2-9D54-CD1CD462414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94689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103F21-C07D-47DF-BDD4-4D80A3AE9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3C9EE6B-B389-48BC-862E-DEF4207F3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128A519-6BAB-4C69-A279-5A1309CC8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DEBD-69A6-434F-A704-CBFD0C4DD576}" type="datetimeFigureOut">
              <a:rPr lang="sl-SI" smtClean="0"/>
              <a:pPr/>
              <a:t>16. 10. 2023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8555418-FC3F-4BCD-84C8-BE66E1AA9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9851BB4-DC6D-470D-8146-E72FE15A0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A5650-015D-45D2-9D54-CD1CD462414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41587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EA039E-6FF4-441C-9BB1-DC5F6F49B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EBC51914-827E-4996-853F-3FB97B452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5F84AD4-8B7F-4913-8F11-B0E43AD1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DEBD-69A6-434F-A704-CBFD0C4DD576}" type="datetimeFigureOut">
              <a:rPr lang="sl-SI" smtClean="0"/>
              <a:pPr/>
              <a:t>16. 10. 2023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EECF880-3775-47DE-A4FE-4C9C41A17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226165B-7192-4239-804B-ACD385F10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A5650-015D-45D2-9D54-CD1CD462414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98688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D2768C-67F2-4FA9-B6E9-158D977B1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D05F9FC-3BC8-4074-B1D7-E46ACCF5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043CC825-CFCC-43BF-936B-9B777AF9A3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D17E3485-CCDA-4257-98CB-0BF6DC0E9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DEBD-69A6-434F-A704-CBFD0C4DD576}" type="datetimeFigureOut">
              <a:rPr lang="sl-SI" smtClean="0"/>
              <a:pPr/>
              <a:t>16. 10. 2023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0EBF6C04-666B-483F-8625-503F9BFD5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CE05BA59-E77F-4846-A5AC-7B6C787F2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A5650-015D-45D2-9D54-CD1CD462414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8394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6DC928-D64E-4676-9C68-CDA82D09B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1033DCD4-8C08-4C94-A8A2-E934E00E6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81424D18-1267-4FC6-A24D-599BA174F6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21FEEFDA-3BD0-4860-9D6B-119374B01D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C16FA5B7-77E4-4EEF-B842-E4DECF6A64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644EA420-CB93-43F4-93D0-8BCD5A37E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DEBD-69A6-434F-A704-CBFD0C4DD576}" type="datetimeFigureOut">
              <a:rPr lang="sl-SI" smtClean="0"/>
              <a:pPr/>
              <a:t>16. 10. 2023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97083115-FDB7-43A0-8C70-43C68B22E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1A2B6847-B746-4DD8-B923-E583866E2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A5650-015D-45D2-9D54-CD1CD462414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57244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38FF0F1-946F-497A-BE94-ED03DB413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309E57F4-9F50-47A9-A28E-397F50C7D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DEBD-69A6-434F-A704-CBFD0C4DD576}" type="datetimeFigureOut">
              <a:rPr lang="sl-SI" smtClean="0"/>
              <a:pPr/>
              <a:t>16. 10. 2023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7532820E-EFB8-471B-A14B-C85A58F7C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019B3B9B-5EDB-4BAE-95B9-B273F845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A5650-015D-45D2-9D54-CD1CD462414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75520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6AADD31F-8D74-4072-B811-E2B31044C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DEBD-69A6-434F-A704-CBFD0C4DD576}" type="datetimeFigureOut">
              <a:rPr lang="sl-SI" smtClean="0"/>
              <a:pPr/>
              <a:t>16. 10. 2023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C00530D3-56C5-4839-8FC5-D7F9B01F4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434F38A2-657D-4876-9B5D-B4333BD2F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A5650-015D-45D2-9D54-CD1CD462414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32009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B73CCA7-0733-485E-960E-25C8CF862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0E82597-3EBB-4555-8712-0A8BCDC69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DE87E8B7-D95E-4BBF-82F7-D3970326C1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E4F0D7FA-E9F5-4885-8F59-64DFC9E3D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DEBD-69A6-434F-A704-CBFD0C4DD576}" type="datetimeFigureOut">
              <a:rPr lang="sl-SI" smtClean="0"/>
              <a:pPr/>
              <a:t>16. 10. 2023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DB386748-17F0-4A74-AA23-1BE05ADC9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BA801A08-3213-47DF-B7A9-54B7EFCC5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A5650-015D-45D2-9D54-CD1CD462414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943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1F415D-9F8A-4090-8432-F0348D27B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AF69CFB1-5CD4-42D4-9B61-9959AFD7F4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83C32CF9-84C7-4EA9-B6FE-DF8F12D43F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35DCAF28-A79F-406F-B4A3-42A09FEB1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DEBD-69A6-434F-A704-CBFD0C4DD576}" type="datetimeFigureOut">
              <a:rPr lang="sl-SI" smtClean="0"/>
              <a:pPr/>
              <a:t>16. 10. 2023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E36630E1-A3AC-4241-B908-69733A84E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5F9BF66A-BABC-46E1-AE5A-0CDBA68E5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A5650-015D-45D2-9D54-CD1CD462414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83797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D9FE5531-F804-487B-8A5B-7097C5B0C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FC0F583-6985-4C95-8DA2-1E77F7384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13699BF-94E5-462F-81C0-6D285F4B5F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3DEBD-69A6-434F-A704-CBFD0C4DD576}" type="datetimeFigureOut">
              <a:rPr lang="sl-SI" smtClean="0"/>
              <a:pPr/>
              <a:t>16. 10. 2023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C30C46C-8297-4BD6-BDCE-6C2BC60378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0EFCBC9-92E9-43DD-BA2C-12B10BD5A1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A5650-015D-45D2-9D54-CD1CD462414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63888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polona.pintar-hedl@csgm.s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ladinski-dom-mb.si/" TargetMode="External"/><Relationship Id="rId2" Type="http://schemas.openxmlformats.org/officeDocument/2006/relationships/hyperlink" Target="mailto:mladinski.dom-maribor@guest.arnes.s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mailto:jasmina.krizan-murko@prometna.ne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pika.dcmb@gmail.com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zavetisce-mb.si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bredabertalanic@gmail.com" TargetMode="External"/><Relationship Id="rId2" Type="http://schemas.openxmlformats.org/officeDocument/2006/relationships/hyperlink" Target="https://www.osgusi.si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vida.zivkovic@guest.arnes.si" TargetMode="External"/><Relationship Id="rId7" Type="http://schemas.openxmlformats.org/officeDocument/2006/relationships/image" Target="../media/image31.jpeg"/><Relationship Id="rId2" Type="http://schemas.openxmlformats.org/officeDocument/2006/relationships/hyperlink" Target="tel:3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hyperlink" Target="http://www.o-fpreserna.mb.edus.si/" TargetMode="External"/><Relationship Id="rId4" Type="http://schemas.openxmlformats.org/officeDocument/2006/relationships/hyperlink" Target="mailto:marija.mitrovic@osfpmaribor.si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urskao@osfrsmb.si" TargetMode="External"/><Relationship Id="rId2" Type="http://schemas.openxmlformats.org/officeDocument/2006/relationships/hyperlink" Target="http://www.o-frs.mb.edus.si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svetovalna.sluzba@osbi.si" TargetMode="External"/><Relationship Id="rId2" Type="http://schemas.openxmlformats.org/officeDocument/2006/relationships/hyperlink" Target="http://www.osbi.si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-pvoranca.mb.edus.si/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-tabor1.si/" TargetMode="External"/><Relationship Id="rId2" Type="http://schemas.openxmlformats.org/officeDocument/2006/relationships/hyperlink" Target="mailto:manja.sgerm@os-tabor1.s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eva.nad@mkc.si" TargetMode="External"/><Relationship Id="rId2" Type="http://schemas.openxmlformats.org/officeDocument/2006/relationships/hyperlink" Target="http://www.mkc.si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mailto:doris.spurej@mkc.s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tadeja@zpm-mb.si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lantropija.org/" TargetMode="External"/><Relationship Id="rId2" Type="http://schemas.openxmlformats.org/officeDocument/2006/relationships/hyperlink" Target="mailto:integracija@filantropija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kraljiulice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340"/>
            <a:ext cx="4608511" cy="685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121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Center za sluh in govor Maribor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28650" y="1556792"/>
            <a:ext cx="7886700" cy="4620171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Mentorica: Polona Pintar </a:t>
            </a:r>
            <a:r>
              <a:rPr lang="sl-SI" dirty="0" err="1"/>
              <a:t>Hedl</a:t>
            </a:r>
            <a:endParaRPr lang="sl-SI" dirty="0"/>
          </a:p>
          <a:p>
            <a:pPr marL="0" indent="0">
              <a:buNone/>
            </a:pPr>
            <a:r>
              <a:rPr lang="sl-SI" dirty="0">
                <a:hlinkClick r:id="rId2"/>
              </a:rPr>
              <a:t>polona.pintar-hedl@csgm.si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408" y="3729557"/>
            <a:ext cx="4905977" cy="282988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4" y="3729556"/>
            <a:ext cx="3340457" cy="281734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821" y="2402105"/>
            <a:ext cx="5278286" cy="109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30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zultat iskanja slik za mladinski dom maribor - enota slivn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6364"/>
            <a:ext cx="4269949" cy="2145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>
            <a:normAutofit/>
          </a:bodyPr>
          <a:lstStyle/>
          <a:p>
            <a:endParaRPr lang="sl-SI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2348880"/>
            <a:ext cx="8229600" cy="3963143"/>
          </a:xfrm>
        </p:spPr>
        <p:txBody>
          <a:bodyPr/>
          <a:lstStyle/>
          <a:p>
            <a:r>
              <a:rPr lang="sl-SI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Polanska c. 6</a:t>
            </a:r>
          </a:p>
          <a:p>
            <a:pPr>
              <a:buNone/>
            </a:pPr>
            <a:r>
              <a:rPr lang="sl-SI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2312 Orehova vas</a:t>
            </a:r>
          </a:p>
          <a:p>
            <a:pPr>
              <a:buNone/>
            </a:pPr>
            <a:endParaRPr lang="sl-SI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l-SI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</a:t>
            </a:r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vzgojitelji.md-mb@guest.arnes.si</a:t>
            </a:r>
            <a:r>
              <a:rPr lang="sl-SI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l-SI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l-SI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Mentorica: Svetlana </a:t>
            </a:r>
            <a:r>
              <a:rPr lang="sl-SI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Šaponjič</a:t>
            </a:r>
            <a:endParaRPr lang="sl-SI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sl-SI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sl-SI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UČNA POMOČ IN MEDVRSTNIŠKO DRUŽENJE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 fontScale="90000"/>
          </a:bodyPr>
          <a:lstStyle/>
          <a:p>
            <a:pPr algn="ctr"/>
            <a:r>
              <a:rPr lang="sl-SI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Mladinski dom Maribor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5272"/>
          </a:xfrm>
        </p:spPr>
        <p:txBody>
          <a:bodyPr>
            <a:normAutofit/>
          </a:bodyPr>
          <a:lstStyle/>
          <a:p>
            <a:r>
              <a:rPr lang="sl-SI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MLADINSKI DOM MARIBOR</a:t>
            </a:r>
            <a:br>
              <a:rPr lang="sl-SI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Ulica Saše Deva 21</a:t>
            </a:r>
            <a:br>
              <a:rPr lang="sl-SI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2000 Maribor</a:t>
            </a:r>
          </a:p>
          <a:p>
            <a:pPr>
              <a:buNone/>
            </a:pPr>
            <a:endParaRPr lang="sl-SI" sz="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l-SI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</a:t>
            </a:r>
            <a:r>
              <a:rPr lang="sl-SI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mladinski.dom-maribor@guest.arnes.si</a:t>
            </a:r>
            <a:r>
              <a:rPr lang="sl-SI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sl-SI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Spletna stran: </a:t>
            </a:r>
            <a:r>
              <a:rPr lang="sl-SI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www.mladinski-dom-mb.si</a:t>
            </a:r>
            <a:endParaRPr lang="sl-SI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sl-SI" sz="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l-SI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Koordinatorica: Bojana Krepek, Gordana Jurič</a:t>
            </a:r>
          </a:p>
        </p:txBody>
      </p:sp>
      <p:pic>
        <p:nvPicPr>
          <p:cNvPr id="4098" name="Picture 2" descr="Mladinski dom Marib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" y="4077072"/>
            <a:ext cx="9058275" cy="2705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2A90C8-6304-49DB-868D-C5778E2F5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Dijaški dom</a:t>
            </a:r>
            <a:br>
              <a:rPr lang="sl-SI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sl-SI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Prometna šola Maribor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134EE5C-4EA2-4BE1-8E1D-D36502322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26803"/>
            <a:ext cx="7886700" cy="4150159"/>
          </a:xfrm>
        </p:spPr>
        <p:txBody>
          <a:bodyPr/>
          <a:lstStyle/>
          <a:p>
            <a:r>
              <a:rPr lang="sl-SI" dirty="0"/>
              <a:t>Prošnja za učno pomoč, zlasti pri naravoslovnih predmetih in angleščini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Mentorica: ga. Križan Murko</a:t>
            </a:r>
          </a:p>
          <a:p>
            <a:r>
              <a:rPr lang="sl-SI" dirty="0">
                <a:hlinkClick r:id="rId2"/>
              </a:rPr>
              <a:t>jasmina.krizan-murko@prometna.net</a:t>
            </a:r>
            <a:endParaRPr lang="sl-SI" dirty="0"/>
          </a:p>
          <a:p>
            <a:r>
              <a:rPr lang="sl-SI" dirty="0"/>
              <a:t>+386 (2) 42 94 112</a:t>
            </a:r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197068"/>
            <a:ext cx="3384054" cy="1661677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912" y="3990977"/>
            <a:ext cx="5068838" cy="248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23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3200" dirty="0">
                <a:solidFill>
                  <a:srgbClr val="C00000"/>
                </a:solidFill>
              </a:rPr>
              <a:t>Rdeči križ Slovenije</a:t>
            </a:r>
            <a:br>
              <a:rPr lang="sl-SI" sz="3200" dirty="0">
                <a:solidFill>
                  <a:srgbClr val="C00000"/>
                </a:solidFill>
              </a:rPr>
            </a:br>
            <a:r>
              <a:rPr lang="sl-SI" sz="3200" dirty="0">
                <a:solidFill>
                  <a:srgbClr val="C00000"/>
                </a:solidFill>
              </a:rPr>
              <a:t>Območno združenje Maribor</a:t>
            </a:r>
          </a:p>
        </p:txBody>
      </p:sp>
      <p:sp>
        <p:nvSpPr>
          <p:cNvPr id="2" name="Označba mesta vsebin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l-SI" dirty="0"/>
          </a:p>
          <a:p>
            <a:r>
              <a:rPr lang="sl-SI" dirty="0"/>
              <a:t>Učna pomoč osnovnošolcem</a:t>
            </a:r>
          </a:p>
          <a:p>
            <a:endParaRPr lang="sl-SI" dirty="0"/>
          </a:p>
          <a:p>
            <a:r>
              <a:rPr lang="sl-SI" dirty="0"/>
              <a:t>Ulica pariške komune 13</a:t>
            </a:r>
          </a:p>
          <a:p>
            <a:pPr marL="0" indent="0">
              <a:buNone/>
            </a:pPr>
            <a:r>
              <a:rPr lang="sl-SI" dirty="0"/>
              <a:t>   2000 Maribor</a:t>
            </a:r>
          </a:p>
          <a:p>
            <a:pPr marL="0" indent="0">
              <a:buNone/>
            </a:pPr>
            <a:r>
              <a:rPr lang="sl-SI" dirty="0"/>
              <a:t>   Tel: 02 234 40 00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www.rkmb-drustvo.si</a:t>
            </a:r>
          </a:p>
          <a:p>
            <a:r>
              <a:rPr lang="sl-SI" dirty="0"/>
              <a:t>Mentorice: Helena Rafolt, Jerica </a:t>
            </a:r>
            <a:r>
              <a:rPr lang="sl-SI" dirty="0" err="1"/>
              <a:t>Gaube</a:t>
            </a:r>
            <a:r>
              <a:rPr lang="sl-SI" dirty="0"/>
              <a:t>, </a:t>
            </a:r>
          </a:p>
          <a:p>
            <a:r>
              <a:rPr lang="sl-SI" dirty="0"/>
              <a:t>e-mail: info@rkmb-drustvo.si</a:t>
            </a:r>
          </a:p>
        </p:txBody>
      </p:sp>
      <p:pic>
        <p:nvPicPr>
          <p:cNvPr id="6146" name="Picture 2" descr="Rezultat iskanja slik za rdeči križ marib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403" y="1690689"/>
            <a:ext cx="3172510" cy="161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ORGANIZIRANO LETOVANJE V PUNATU NA OTOKU KRKU ZA VAŠE OTROKE | Osnovna šola  Starše">
            <a:extLst>
              <a:ext uri="{FF2B5EF4-FFF2-40B4-BE49-F238E27FC236}">
                <a16:creationId xmlns:a16="http://schemas.microsoft.com/office/drawing/2014/main" id="{38913782-3571-4920-9401-9D8B135A8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422" y="3438400"/>
            <a:ext cx="1819275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133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2" name="Označba mesta vsebine 1"/>
          <p:cNvSpPr>
            <a:spLocks noGrp="1"/>
          </p:cNvSpPr>
          <p:nvPr>
            <p:ph idx="1"/>
          </p:nvPr>
        </p:nvSpPr>
        <p:spPr>
          <a:xfrm>
            <a:off x="457200" y="1927583"/>
            <a:ext cx="8229600" cy="4930417"/>
          </a:xfrm>
        </p:spPr>
        <p:txBody>
          <a:bodyPr/>
          <a:lstStyle/>
          <a:p>
            <a:r>
              <a:rPr lang="sl-SI" dirty="0"/>
              <a:t>Dijaki sami organizirajo manjše zbiralne akcije (oblačila, igrače, hrana) v sodelovanju z našim skladiščem humanitarne pomoči.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Prostovoljci (vzgojitelji, izvajalci dejavnosti) na letovanju otrok v MPD Punat (pogoj je polnoletnost, prijava spomladi).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Vključevanje na krvodajalske akcije (polnoletni dijaki)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Sprotni projekti, odvisni od trenutnih potreb in zanimanj</a:t>
            </a:r>
          </a:p>
        </p:txBody>
      </p:sp>
      <p:pic>
        <p:nvPicPr>
          <p:cNvPr id="4" name="Picture 2" descr="Rezultat iskanja slik za rdeči križ marib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732"/>
            <a:ext cx="3749122" cy="190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339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38404"/>
          </a:xfrm>
        </p:spPr>
        <p:txBody>
          <a:bodyPr/>
          <a:lstStyle/>
          <a:p>
            <a:pPr algn="ctr"/>
            <a:r>
              <a:rPr lang="sl-SI" dirty="0">
                <a:solidFill>
                  <a:schemeClr val="accent4"/>
                </a:solidFill>
              </a:rPr>
              <a:t>Dom starejših občanov Tezno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71256"/>
          </a:xfrm>
        </p:spPr>
        <p:txBody>
          <a:bodyPr>
            <a:normAutofit/>
          </a:bodyPr>
          <a:lstStyle/>
          <a:p>
            <a:r>
              <a:rPr lang="sl-SI" sz="2000" b="1" dirty="0">
                <a:solidFill>
                  <a:schemeClr val="bg2">
                    <a:lumMod val="25000"/>
                  </a:schemeClr>
                </a:solidFill>
              </a:rPr>
              <a:t>Dom starejših občanov Maribor</a:t>
            </a:r>
          </a:p>
          <a:p>
            <a:pPr>
              <a:buNone/>
            </a:pPr>
            <a:r>
              <a:rPr lang="sl-SI" sz="2000" b="1" dirty="0">
                <a:solidFill>
                  <a:schemeClr val="bg2">
                    <a:lumMod val="25000"/>
                  </a:schemeClr>
                </a:solidFill>
              </a:rPr>
              <a:t>    Panonska ul. 41</a:t>
            </a:r>
          </a:p>
          <a:p>
            <a:pPr>
              <a:buNone/>
            </a:pPr>
            <a:r>
              <a:rPr lang="sl-SI" sz="2000" b="1" dirty="0">
                <a:solidFill>
                  <a:schemeClr val="bg2">
                    <a:lumMod val="25000"/>
                  </a:schemeClr>
                </a:solidFill>
              </a:rPr>
              <a:t>    2000 Maribor</a:t>
            </a:r>
          </a:p>
          <a:p>
            <a:endParaRPr lang="sl-SI" sz="14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sl-SI" b="1" dirty="0">
                <a:solidFill>
                  <a:schemeClr val="bg2">
                    <a:lumMod val="25000"/>
                  </a:schemeClr>
                </a:solidFill>
              </a:rPr>
              <a:t>Mentorica: </a:t>
            </a:r>
            <a:r>
              <a:rPr lang="sl-SI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Franja Jakob</a:t>
            </a:r>
            <a:endParaRPr lang="sl-SI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sl-SI" b="1" dirty="0">
                <a:solidFill>
                  <a:schemeClr val="bg2">
                    <a:lumMod val="25000"/>
                  </a:schemeClr>
                </a:solidFill>
              </a:rPr>
              <a:t>e-mail: </a:t>
            </a:r>
            <a:r>
              <a:rPr lang="sl-SI" dirty="0">
                <a:solidFill>
                  <a:schemeClr val="bg2">
                    <a:lumMod val="25000"/>
                  </a:schemeClr>
                </a:solidFill>
              </a:rPr>
              <a:t>franja.jakob@dso-tezno.si</a:t>
            </a:r>
          </a:p>
          <a:p>
            <a:r>
              <a:rPr lang="sl-SI" b="1" dirty="0">
                <a:solidFill>
                  <a:schemeClr val="bg2">
                    <a:lumMod val="25000"/>
                  </a:schemeClr>
                </a:solidFill>
              </a:rPr>
              <a:t>Spletna stran: </a:t>
            </a:r>
            <a:r>
              <a:rPr lang="sl-SI" dirty="0">
                <a:solidFill>
                  <a:schemeClr val="bg2">
                    <a:lumMod val="25000"/>
                  </a:schemeClr>
                </a:solidFill>
              </a:rPr>
              <a:t>http://www.dso-tezno.si</a:t>
            </a:r>
            <a:endParaRPr lang="sl-SI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l-SI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Tel: 02/460 26 17</a:t>
            </a:r>
          </a:p>
          <a:p>
            <a:pPr marL="0" indent="0">
              <a:buNone/>
            </a:pPr>
            <a:endParaRPr lang="sl-SI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l-SI" dirty="0"/>
              <a:t>Do doma: avtobus št. 1 ter 3 in 12 </a:t>
            </a:r>
          </a:p>
          <a:p>
            <a:pPr>
              <a:buNone/>
            </a:pPr>
            <a:r>
              <a:rPr lang="sl-SI" b="1" dirty="0">
                <a:solidFill>
                  <a:schemeClr val="bg2">
                    <a:lumMod val="25000"/>
                  </a:schemeClr>
                </a:solidFill>
              </a:rPr>
              <a:t>   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-92333"/>
            <a:ext cx="20550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l-SI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0" name="Picture 6" descr="Dom starejših občanov tez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05" y="5462803"/>
            <a:ext cx="8801857" cy="12663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>
            <a:normAutofit/>
          </a:bodyPr>
          <a:lstStyle/>
          <a:p>
            <a:pPr algn="ctr"/>
            <a:r>
              <a:rPr lang="sl-SI" sz="4000" dirty="0">
                <a:solidFill>
                  <a:srgbClr val="FFC000"/>
                </a:solidFill>
              </a:rPr>
              <a:t>Dom Danice Vogrinec Maribor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39208"/>
          </a:xfrm>
        </p:spPr>
        <p:txBody>
          <a:bodyPr/>
          <a:lstStyle/>
          <a:p>
            <a:r>
              <a:rPr lang="sl-SI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Enota Pobrežje</a:t>
            </a:r>
            <a:r>
              <a:rPr lang="sl-SI" dirty="0">
                <a:solidFill>
                  <a:schemeClr val="accent3"/>
                </a:solidFill>
              </a:rPr>
              <a:t>,</a:t>
            </a:r>
            <a:r>
              <a:rPr lang="sl-SI" dirty="0"/>
              <a:t> Čufarjeva ul. 9, 2000 Maribor</a:t>
            </a:r>
          </a:p>
          <a:p>
            <a:pPr>
              <a:buNone/>
            </a:pPr>
            <a:endParaRPr lang="sl-SI" sz="900" dirty="0"/>
          </a:p>
          <a:p>
            <a:r>
              <a:rPr lang="sl-SI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Enota Tabor</a:t>
            </a:r>
            <a:r>
              <a:rPr lang="sl-SI" dirty="0">
                <a:solidFill>
                  <a:schemeClr val="accent3"/>
                </a:solidFill>
              </a:rPr>
              <a:t>, </a:t>
            </a:r>
            <a:r>
              <a:rPr lang="sl-SI" dirty="0"/>
              <a:t>Veselova ul. 3, 2000 Maribor</a:t>
            </a:r>
          </a:p>
          <a:p>
            <a:pPr>
              <a:buNone/>
            </a:pPr>
            <a:endParaRPr lang="sl-SI" sz="900" dirty="0"/>
          </a:p>
          <a:p>
            <a:pPr marL="0" indent="0">
              <a:buNone/>
            </a:pPr>
            <a:r>
              <a:rPr lang="sl-SI" dirty="0"/>
              <a:t>Koordinatorka prostovoljstva: </a:t>
            </a:r>
            <a:r>
              <a:rPr lang="pl-PL" b="0" i="0" dirty="0">
                <a:solidFill>
                  <a:srgbClr val="222222"/>
                </a:solidFill>
                <a:effectLst/>
                <a:latin typeface="Google Sans"/>
              </a:rPr>
              <a:t>Danuška Breznik </a:t>
            </a:r>
          </a:p>
          <a:p>
            <a:pPr marL="0" indent="0">
              <a:buNone/>
            </a:pPr>
            <a:r>
              <a:rPr lang="pl-PL" dirty="0">
                <a:solidFill>
                  <a:srgbClr val="222222"/>
                </a:solidFill>
                <a:latin typeface="Google Sans"/>
              </a:rPr>
              <a:t>E-mail: d</a:t>
            </a:r>
            <a:r>
              <a:rPr lang="pl-PL" b="0" i="0" dirty="0">
                <a:solidFill>
                  <a:srgbClr val="222222"/>
                </a:solidFill>
                <a:effectLst/>
                <a:latin typeface="Google Sans"/>
              </a:rPr>
              <a:t>anuska.breznik@danica-vogrinec.si</a:t>
            </a:r>
            <a:endParaRPr lang="sl-SI" dirty="0"/>
          </a:p>
          <a:p>
            <a:pPr marL="0" indent="0">
              <a:buNone/>
            </a:pP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8" name="Picture 4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432" y="3826396"/>
            <a:ext cx="6739136" cy="1989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" y="-32266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4800" y="1201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332656"/>
            <a:ext cx="8075240" cy="667452"/>
          </a:xfrm>
        </p:spPr>
        <p:txBody>
          <a:bodyPr>
            <a:normAutofit/>
          </a:bodyPr>
          <a:lstStyle/>
          <a:p>
            <a:r>
              <a:rPr lang="sl-SI" dirty="0">
                <a:solidFill>
                  <a:srgbClr val="92D050"/>
                </a:solidFill>
              </a:rPr>
              <a:t>Dom pod gorco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sl-SI" dirty="0"/>
              <a:t>Pekrska 56</a:t>
            </a:r>
          </a:p>
          <a:p>
            <a:pPr>
              <a:buNone/>
            </a:pPr>
            <a:r>
              <a:rPr lang="sl-SI" dirty="0"/>
              <a:t>   2000 Maribor</a:t>
            </a:r>
          </a:p>
          <a:p>
            <a:pPr>
              <a:buNone/>
            </a:pPr>
            <a:r>
              <a:rPr lang="sl-SI" dirty="0"/>
              <a:t>   telefon: 02 480 5 670</a:t>
            </a:r>
          </a:p>
          <a:p>
            <a:pPr>
              <a:buNone/>
            </a:pPr>
            <a:endParaRPr lang="sl-SI" dirty="0"/>
          </a:p>
          <a:p>
            <a:r>
              <a:rPr lang="sl-SI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Mentorici: </a:t>
            </a:r>
          </a:p>
          <a:p>
            <a:pPr marL="0" indent="0">
              <a:buNone/>
            </a:pPr>
            <a:r>
              <a:rPr lang="sl-SI" dirty="0"/>
              <a:t>    </a:t>
            </a:r>
            <a:r>
              <a:rPr lang="sl-SI" sz="2200" b="1" dirty="0"/>
              <a:t>Mihaela Strmčnik</a:t>
            </a:r>
          </a:p>
          <a:p>
            <a:pPr marL="0" indent="0">
              <a:buNone/>
            </a:pPr>
            <a:r>
              <a:rPr lang="sl-SI" b="1" dirty="0"/>
              <a:t>    </a:t>
            </a:r>
            <a:r>
              <a:rPr lang="sl-SI" sz="2000" dirty="0"/>
              <a:t>e-mail: mihaela.strmcnik@dompodgorco.si </a:t>
            </a:r>
          </a:p>
          <a:p>
            <a:pPr marL="0" indent="0">
              <a:buNone/>
            </a:pPr>
            <a:endParaRPr lang="sl-SI" sz="2000" dirty="0"/>
          </a:p>
          <a:p>
            <a:pPr marL="0" indent="0" algn="ctr">
              <a:buNone/>
            </a:pPr>
            <a:r>
              <a:rPr lang="sl-SI" b="1" dirty="0"/>
              <a:t>Individualno prostovoljstvo ali skupinsko </a:t>
            </a:r>
          </a:p>
          <a:p>
            <a:pPr marL="0" indent="0" algn="ctr">
              <a:buNone/>
            </a:pPr>
            <a:r>
              <a:rPr lang="sl-SI" b="1" dirty="0"/>
              <a:t>(</a:t>
            </a:r>
            <a:r>
              <a:rPr lang="sl-SI" dirty="0"/>
              <a:t>družabne igre, vožnjo </a:t>
            </a:r>
            <a:r>
              <a:rPr lang="sl-SI" dirty="0" err="1"/>
              <a:t>oz</a:t>
            </a:r>
            <a:r>
              <a:rPr lang="sl-SI" dirty="0"/>
              <a:t> transport stanovalcev na vozičkih…)</a:t>
            </a:r>
          </a:p>
        </p:txBody>
      </p:sp>
      <p:pic>
        <p:nvPicPr>
          <p:cNvPr id="1026" name="Picture 2" descr="Pas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040" y="836712"/>
            <a:ext cx="2805462" cy="2553689"/>
          </a:xfrm>
          <a:prstGeom prst="rect">
            <a:avLst/>
          </a:prstGeom>
          <a:noFill/>
        </p:spPr>
      </p:pic>
      <p:pic>
        <p:nvPicPr>
          <p:cNvPr id="1028" name="Picture 4" descr="http://t0.gstatic.com/images?q=tbn:ANd9GcQi9Aw1XtH6I0q-2uwHFygWjiqIey1l0yew1rL_gs6RqIxUkO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086040">
            <a:off x="7629387" y="3675518"/>
            <a:ext cx="1608343" cy="1146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accent2"/>
                </a:solidFill>
              </a:rPr>
              <a:t>Dom Lenart</a:t>
            </a:r>
          </a:p>
        </p:txBody>
      </p:sp>
      <p:sp>
        <p:nvSpPr>
          <p:cNvPr id="2" name="Označba mesta vsebine 1"/>
          <p:cNvSpPr>
            <a:spLocks noGrp="1"/>
          </p:cNvSpPr>
          <p:nvPr>
            <p:ph idx="1"/>
          </p:nvPr>
        </p:nvSpPr>
        <p:spPr>
          <a:xfrm>
            <a:off x="457200" y="1523999"/>
            <a:ext cx="8229600" cy="495467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sl-SI" dirty="0"/>
          </a:p>
          <a:p>
            <a:r>
              <a:rPr lang="sl-SI" sz="3000" dirty="0"/>
              <a:t>Dom Lenart </a:t>
            </a:r>
            <a:r>
              <a:rPr lang="sl-SI" sz="3000" dirty="0" err="1"/>
              <a:t>d.o.o</a:t>
            </a:r>
            <a:r>
              <a:rPr lang="sl-SI" sz="3000" dirty="0"/>
              <a:t>.</a:t>
            </a:r>
          </a:p>
          <a:p>
            <a:r>
              <a:rPr lang="sl-SI" sz="3000" dirty="0"/>
              <a:t>Gubčeva 5</a:t>
            </a:r>
          </a:p>
          <a:p>
            <a:r>
              <a:rPr lang="sl-SI" sz="3000" dirty="0"/>
              <a:t>2230 Lenart</a:t>
            </a:r>
          </a:p>
          <a:p>
            <a:r>
              <a:rPr lang="sl-SI" sz="3000" dirty="0"/>
              <a:t>Mentorica: Alenka </a:t>
            </a:r>
            <a:r>
              <a:rPr lang="sl-SI" sz="3000" dirty="0" err="1"/>
              <a:t>Vadlja</a:t>
            </a:r>
            <a:endParaRPr lang="sl-SI" sz="3000" dirty="0"/>
          </a:p>
          <a:p>
            <a:pPr marL="0" indent="0">
              <a:buNone/>
            </a:pPr>
            <a:r>
              <a:rPr lang="sl-SI" sz="3000" dirty="0"/>
              <a:t>                       Polona </a:t>
            </a:r>
            <a:r>
              <a:rPr lang="sl-SI" sz="3000" dirty="0" err="1"/>
              <a:t>Šporin</a:t>
            </a:r>
            <a:endParaRPr lang="sl-SI" sz="3000" dirty="0"/>
          </a:p>
          <a:p>
            <a:pPr marL="0" indent="0">
              <a:buNone/>
            </a:pPr>
            <a:endParaRPr lang="sl-SI" sz="3000" dirty="0"/>
          </a:p>
          <a:p>
            <a:pPr marL="0" indent="0">
              <a:buNone/>
            </a:pPr>
            <a:r>
              <a:rPr lang="sl-SI" sz="3000" dirty="0"/>
              <a:t>alenka.vadlja@domlenart.si</a:t>
            </a:r>
          </a:p>
          <a:p>
            <a:pPr marL="0" indent="0">
              <a:buNone/>
            </a:pPr>
            <a:r>
              <a:rPr lang="sl-SI" sz="3000" dirty="0"/>
              <a:t>polona.sporin@domlenart.si</a:t>
            </a:r>
          </a:p>
          <a:p>
            <a:pPr marL="0" indent="0">
              <a:buNone/>
            </a:pPr>
            <a:endParaRPr lang="sl-SI" sz="3000" dirty="0"/>
          </a:p>
          <a:p>
            <a:r>
              <a:rPr lang="sl-SI" sz="3000" dirty="0"/>
              <a:t>059 22 11 00 ali </a:t>
            </a:r>
            <a:r>
              <a:rPr lang="sl-SI" sz="3000" b="0" i="0" dirty="0">
                <a:solidFill>
                  <a:srgbClr val="222222"/>
                </a:solidFill>
                <a:effectLst/>
              </a:rPr>
              <a:t>030 643 207</a:t>
            </a:r>
            <a:endParaRPr lang="sl-SI" sz="30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18089361">
            <a:off x="6082541" y="3387126"/>
            <a:ext cx="2000264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900" b="0" i="0" u="none" strike="noStrike" cap="none" normalizeH="0" baseline="0">
                <a:ln>
                  <a:noFill/>
                </a:ln>
                <a:solidFill>
                  <a:srgbClr val="777777"/>
                </a:solidFill>
                <a:effectLst/>
                <a:latin typeface="normal arial"/>
              </a:rPr>
              <a:t>alenka.vadlja@domlenart.si</a:t>
            </a:r>
            <a:r>
              <a:rPr kumimoji="0" lang="sl-SI" altLang="sl-SI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l-SI" altLang="sl-S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900" b="0" i="0" u="none" strike="noStrike" cap="none" normalizeH="0" baseline="0">
                <a:ln>
                  <a:noFill/>
                </a:ln>
                <a:solidFill>
                  <a:srgbClr val="777777"/>
                </a:solidFill>
                <a:effectLst/>
                <a:latin typeface="normal arial"/>
              </a:rPr>
              <a:t>alenka.vadlja@domlenart.si</a:t>
            </a:r>
            <a:r>
              <a:rPr kumimoji="0" lang="sl-SI" altLang="sl-SI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l-SI" altLang="sl-S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601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00042"/>
            <a:ext cx="8305800" cy="2914890"/>
          </a:xfrm>
        </p:spPr>
        <p:txBody>
          <a:bodyPr/>
          <a:lstStyle/>
          <a:p>
            <a:r>
              <a:rPr lang="sl-SI" sz="3200" dirty="0">
                <a:solidFill>
                  <a:schemeClr val="tx1"/>
                </a:solidFill>
              </a:rPr>
              <a:t>II. gimnazija Maribor</a:t>
            </a:r>
            <a:br>
              <a:rPr lang="sl-SI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sl-SI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sl-SI" b="1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Prostovoljstvo</a:t>
            </a:r>
            <a:br>
              <a:rPr lang="sl-SI" dirty="0">
                <a:solidFill>
                  <a:schemeClr val="accent1">
                    <a:lumMod val="75000"/>
                  </a:schemeClr>
                </a:solidFill>
              </a:rPr>
            </a:br>
            <a:endParaRPr lang="sl-SI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232934"/>
            <a:ext cx="8305800" cy="1364418"/>
          </a:xfrm>
        </p:spPr>
        <p:txBody>
          <a:bodyPr/>
          <a:lstStyle/>
          <a:p>
            <a:endParaRPr lang="sl-SI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l-SI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Predstavitev, oktober 2023</a:t>
            </a:r>
          </a:p>
        </p:txBody>
      </p:sp>
      <p:sp>
        <p:nvSpPr>
          <p:cNvPr id="7" name="Rectangle 6"/>
          <p:cNvSpPr/>
          <p:nvPr/>
        </p:nvSpPr>
        <p:spPr>
          <a:xfrm>
            <a:off x="428596" y="2643183"/>
            <a:ext cx="850112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DRUGA DRUGIM</a:t>
            </a:r>
          </a:p>
          <a:p>
            <a:pPr algn="ctr"/>
            <a:endParaRPr lang="sl-SI" sz="4400" b="1" cap="none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91680" y="1844824"/>
            <a:ext cx="57528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sl-SI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9" name="Picture 4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198" y="3779696"/>
            <a:ext cx="2323803" cy="1628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A2628402-23D0-4ECA-9001-888FC0807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93" y="476672"/>
            <a:ext cx="8345613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764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zultat iskanja slik za pika dnevni center za otro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2400"/>
            <a:ext cx="3891941" cy="350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755576" y="152400"/>
            <a:ext cx="7931224" cy="1219200"/>
          </a:xfrm>
        </p:spPr>
        <p:txBody>
          <a:bodyPr>
            <a:normAutofit/>
          </a:bodyPr>
          <a:lstStyle/>
          <a:p>
            <a:r>
              <a:rPr lang="sl-SI" sz="6000" b="1" spc="300" dirty="0">
                <a:solidFill>
                  <a:srgbClr val="FF0000"/>
                </a:solidFill>
              </a:rPr>
              <a:t>P</a:t>
            </a:r>
            <a:r>
              <a:rPr lang="sl-SI" sz="6000" b="1" spc="300" dirty="0">
                <a:solidFill>
                  <a:srgbClr val="FFC000"/>
                </a:solidFill>
              </a:rPr>
              <a:t>I</a:t>
            </a:r>
            <a:r>
              <a:rPr lang="sl-SI" sz="6000" b="1" spc="300" dirty="0">
                <a:solidFill>
                  <a:srgbClr val="00B0F0"/>
                </a:solidFill>
              </a:rPr>
              <a:t>K</a:t>
            </a:r>
            <a:r>
              <a:rPr lang="sl-SI" sz="6000" b="1" spc="300" dirty="0">
                <a:solidFill>
                  <a:srgbClr val="92D050"/>
                </a:solidFill>
              </a:rPr>
              <a:t>A</a:t>
            </a:r>
            <a:endParaRPr lang="sl-SI" sz="6000" spc="300" dirty="0"/>
          </a:p>
        </p:txBody>
      </p:sp>
      <p:sp>
        <p:nvSpPr>
          <p:cNvPr id="2" name="Označba mesta vsebine 1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472608"/>
          </a:xfrm>
        </p:spPr>
        <p:txBody>
          <a:bodyPr>
            <a:normAutofit/>
          </a:bodyPr>
          <a:lstStyle/>
          <a:p>
            <a:r>
              <a:rPr lang="sl-SI" sz="2800" b="1" dirty="0"/>
              <a:t>Dnevni center za otroke </a:t>
            </a:r>
          </a:p>
          <a:p>
            <a:pPr marL="0" indent="0">
              <a:buNone/>
            </a:pPr>
            <a:r>
              <a:rPr lang="sl-SI" sz="2800" b="1" dirty="0"/>
              <a:t>   in mladostnike Maribor</a:t>
            </a:r>
          </a:p>
          <a:p>
            <a:pPr marL="0" indent="0">
              <a:buNone/>
            </a:pPr>
            <a:endParaRPr lang="sl-SI" sz="1500" b="1" dirty="0"/>
          </a:p>
          <a:p>
            <a:pPr marL="0" indent="0">
              <a:buNone/>
            </a:pPr>
            <a:r>
              <a:rPr lang="sl-SI" sz="2800" dirty="0"/>
              <a:t>Ljubljanska ulica 6</a:t>
            </a:r>
            <a:br>
              <a:rPr lang="sl-SI" sz="2800" dirty="0"/>
            </a:br>
            <a:r>
              <a:rPr lang="sl-SI" sz="2800" dirty="0"/>
              <a:t>2000 Maribor</a:t>
            </a:r>
          </a:p>
          <a:p>
            <a:pPr marL="0" indent="0">
              <a:buNone/>
            </a:pPr>
            <a:r>
              <a:rPr lang="sl-SI" sz="2800" dirty="0"/>
              <a:t>Mentorica: Simona Martinšek, Nina Kosi</a:t>
            </a:r>
          </a:p>
          <a:p>
            <a:pPr marL="0" indent="0">
              <a:buNone/>
            </a:pPr>
            <a:endParaRPr lang="sl-SI" sz="1200" dirty="0"/>
          </a:p>
          <a:p>
            <a:pPr marL="0" indent="0">
              <a:buNone/>
            </a:pPr>
            <a:r>
              <a:rPr lang="sl-SI" sz="2800" dirty="0"/>
              <a:t>mobilni telefon: 051/304-015</a:t>
            </a:r>
            <a:endParaRPr lang="sl-SI" sz="1200" dirty="0"/>
          </a:p>
          <a:p>
            <a:pPr marL="0" indent="0">
              <a:buNone/>
            </a:pPr>
            <a:r>
              <a:rPr lang="sl-SI" sz="2800" dirty="0"/>
              <a:t>e-pošta: </a:t>
            </a:r>
            <a:r>
              <a:rPr lang="sl-SI" sz="2800" dirty="0">
                <a:hlinkClick r:id="rId3"/>
              </a:rPr>
              <a:t>pika.dcmb@gmail.com</a:t>
            </a:r>
            <a:endParaRPr lang="sl-SI" sz="2800" dirty="0"/>
          </a:p>
          <a:p>
            <a:pPr marL="0" indent="0">
              <a:buNone/>
            </a:pPr>
            <a:endParaRPr lang="sl-SI" sz="2800" dirty="0"/>
          </a:p>
          <a:p>
            <a:pPr marL="0" indent="0" algn="ctr">
              <a:buNone/>
            </a:pPr>
            <a:r>
              <a:rPr lang="sl-SI" sz="2400" b="1" dirty="0"/>
              <a:t>INDIVIDUALNA POMOČ OTROKOM IN MLADOSTNIKOM</a:t>
            </a:r>
          </a:p>
          <a:p>
            <a:pPr marL="0" indent="0">
              <a:buNone/>
            </a:pPr>
            <a:r>
              <a:rPr lang="sl-SI" sz="2000" dirty="0"/>
              <a:t>Termine izvajanj določimo na prvem pogovoru z dijakom prostovoljcem. </a:t>
            </a:r>
          </a:p>
          <a:p>
            <a:pPr marL="0" indent="0">
              <a:buNone/>
            </a:pPr>
            <a:endParaRPr lang="sl-SI" sz="2800" dirty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40603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Zavetišče za zapuščene </a:t>
            </a:r>
            <a:br>
              <a:rPr lang="sl-SI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sl-SI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živali Maribor</a:t>
            </a:r>
          </a:p>
        </p:txBody>
      </p:sp>
      <p:sp>
        <p:nvSpPr>
          <p:cNvPr id="2" name="Označba mesta vsebine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73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/>
              <a:t>Avtomobilska ulica 25 </a:t>
            </a:r>
          </a:p>
          <a:p>
            <a:pPr marL="0" indent="0">
              <a:buNone/>
            </a:pPr>
            <a:r>
              <a:rPr lang="sl-SI" dirty="0"/>
              <a:t>   2000 Maribor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  Telefon: 02 480 16 60   </a:t>
            </a:r>
          </a:p>
          <a:p>
            <a:pPr marL="0" indent="0">
              <a:buNone/>
            </a:pPr>
            <a:r>
              <a:rPr lang="sl-SI" dirty="0"/>
              <a:t>   </a:t>
            </a:r>
            <a:r>
              <a:rPr lang="sl-SI" dirty="0" err="1"/>
              <a:t>e-mail:info@zavetisce-mb.si</a:t>
            </a:r>
            <a:endParaRPr lang="sl-SI" dirty="0"/>
          </a:p>
          <a:p>
            <a:pPr marL="0" indent="0">
              <a:buNone/>
            </a:pPr>
            <a:r>
              <a:rPr lang="sl-SI" sz="2400" dirty="0"/>
              <a:t>  </a:t>
            </a:r>
            <a:r>
              <a:rPr lang="sl-SI" dirty="0">
                <a:hlinkClick r:id="rId2"/>
              </a:rPr>
              <a:t>http://www.zavetisce-mb.si/</a:t>
            </a:r>
            <a:endParaRPr lang="sl-SI" dirty="0"/>
          </a:p>
          <a:p>
            <a:pPr marL="0" indent="0">
              <a:buNone/>
            </a:pPr>
            <a:r>
              <a:rPr lang="sl-SI" sz="2400" dirty="0"/>
              <a:t>Mentor: Tomaž </a:t>
            </a:r>
            <a:r>
              <a:rPr lang="sl-SI" sz="2400" dirty="0" err="1"/>
              <a:t>Kristanič</a:t>
            </a:r>
            <a:endParaRPr lang="sl-SI" sz="2400" dirty="0"/>
          </a:p>
          <a:p>
            <a:pPr marL="0" indent="0">
              <a:buNone/>
            </a:pPr>
            <a:endParaRPr lang="sl-SI" sz="2400" dirty="0"/>
          </a:p>
          <a:p>
            <a:pPr marL="0" indent="0">
              <a:buNone/>
            </a:pPr>
            <a:r>
              <a:rPr lang="pl-PL" sz="2400" dirty="0"/>
              <a:t>Polnoletni dijaki: izobraževanje za sprehajalce psov, nato sprehajanje psov ali pomoč pri delu v zavetišču</a:t>
            </a:r>
            <a:endParaRPr lang="sl-SI" dirty="0"/>
          </a:p>
        </p:txBody>
      </p:sp>
      <p:pic>
        <p:nvPicPr>
          <p:cNvPr id="4098" name="Picture 2" descr="Rezultat iskanja slik za zavetišče za zapuščene živali marib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006" y="376545"/>
            <a:ext cx="3513794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611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OŠ Gustava Šiliha Maribor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07160"/>
          </a:xfrm>
        </p:spPr>
        <p:txBody>
          <a:bodyPr>
            <a:normAutofit/>
          </a:bodyPr>
          <a:lstStyle/>
          <a:p>
            <a:r>
              <a:rPr lang="sl-SI" dirty="0"/>
              <a:t>Center Gustava Šiliha, </a:t>
            </a:r>
            <a:r>
              <a:rPr lang="sl-SI" dirty="0" err="1"/>
              <a:t>Majcigerjeva</a:t>
            </a:r>
            <a:r>
              <a:rPr lang="sl-SI" dirty="0"/>
              <a:t> 31, 2000 Maribor</a:t>
            </a:r>
          </a:p>
          <a:p>
            <a:pPr>
              <a:buNone/>
            </a:pPr>
            <a:endParaRPr lang="sl-SI" sz="9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l-SI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Spletna stran</a:t>
            </a:r>
            <a:r>
              <a:rPr lang="sl-SI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sl-SI" b="1" dirty="0">
                <a:solidFill>
                  <a:schemeClr val="accent2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https://www.osgusi.si/</a:t>
            </a:r>
            <a:endParaRPr lang="sl-SI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sl-SI" sz="9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l-SI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Mentorica:</a:t>
            </a:r>
            <a:r>
              <a:rPr lang="sl-SI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Breda </a:t>
            </a:r>
            <a:r>
              <a:rPr lang="sl-SI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Bertalanič</a:t>
            </a:r>
            <a:r>
              <a:rPr lang="sl-SI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Stergar</a:t>
            </a:r>
          </a:p>
          <a:p>
            <a:pPr marL="0" indent="0">
              <a:buNone/>
            </a:pPr>
            <a:r>
              <a:rPr lang="sl-SI" dirty="0">
                <a:solidFill>
                  <a:schemeClr val="accent2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bredabertalanic@gmail.com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 </a:t>
            </a:r>
          </a:p>
          <a:p>
            <a:pPr marL="0" indent="0">
              <a:buNone/>
            </a:pP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Tel: 051-335-227</a:t>
            </a:r>
          </a:p>
          <a:p>
            <a:endParaRPr lang="sl-SI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12631" y="4072492"/>
            <a:ext cx="3403378" cy="2509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r>
              <a:rPr lang="sl-SI" dirty="0">
                <a:solidFill>
                  <a:schemeClr val="accent1"/>
                </a:solidFill>
              </a:rPr>
              <a:t>Vrtci s prilagojenim programom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00726"/>
          </a:xfrm>
        </p:spPr>
        <p:txBody>
          <a:bodyPr>
            <a:normAutofit/>
          </a:bodyPr>
          <a:lstStyle/>
          <a:p>
            <a:pPr>
              <a:buNone/>
            </a:pPr>
            <a:endParaRPr lang="sl-SI" b="1" dirty="0"/>
          </a:p>
          <a:p>
            <a:r>
              <a:rPr lang="sl-SI" b="1" dirty="0">
                <a:solidFill>
                  <a:schemeClr val="accent1"/>
                </a:solidFill>
              </a:rPr>
              <a:t>Vrtec Tezno – enota Mehurčki </a:t>
            </a:r>
          </a:p>
          <a:p>
            <a:pPr>
              <a:buNone/>
            </a:pPr>
            <a:r>
              <a:rPr lang="sl-SI" b="1" dirty="0">
                <a:solidFill>
                  <a:schemeClr val="accent1"/>
                </a:solidFill>
              </a:rPr>
              <a:t>    </a:t>
            </a:r>
            <a:r>
              <a:rPr lang="sl-SI" b="1" dirty="0"/>
              <a:t>Janševa 3, Maribor, tel. 461 14 70</a:t>
            </a:r>
          </a:p>
          <a:p>
            <a:pPr>
              <a:buNone/>
            </a:pPr>
            <a:endParaRPr lang="sl-SI" b="1" dirty="0"/>
          </a:p>
          <a:p>
            <a:r>
              <a:rPr lang="sl-SI" b="1" dirty="0">
                <a:solidFill>
                  <a:schemeClr val="accent1"/>
                </a:solidFill>
              </a:rPr>
              <a:t>Vrtec Jožice Flander – enota Veveriček</a:t>
            </a:r>
            <a:r>
              <a:rPr lang="sl-SI" b="1" dirty="0"/>
              <a:t> </a:t>
            </a:r>
          </a:p>
          <a:p>
            <a:pPr>
              <a:buNone/>
            </a:pPr>
            <a:r>
              <a:rPr lang="sl-SI" b="1" dirty="0"/>
              <a:t>    Fochova 51, Maribor, tel. 33 03 413</a:t>
            </a:r>
          </a:p>
          <a:p>
            <a:pPr>
              <a:buNone/>
            </a:pPr>
            <a:endParaRPr lang="sl-SI" b="1" dirty="0"/>
          </a:p>
          <a:p>
            <a:r>
              <a:rPr lang="sl-SI" b="1" dirty="0">
                <a:solidFill>
                  <a:schemeClr val="accent1"/>
                </a:solidFill>
              </a:rPr>
              <a:t>Vrtec Otona Župančiča - enota Lenka, </a:t>
            </a:r>
          </a:p>
          <a:p>
            <a:pPr>
              <a:buNone/>
            </a:pPr>
            <a:r>
              <a:rPr lang="sl-SI" b="1" dirty="0"/>
              <a:t>    Ul. Pohorskega odreda 1, Maribor, tel: 041 595 356</a:t>
            </a:r>
          </a:p>
          <a:p>
            <a:pPr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36866" name="Picture 2" descr="http://www2.arnes.si/~mbosgusi1s/slike/logo_mal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1000108"/>
            <a:ext cx="1840963" cy="1357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3555"/>
          </a:xfrm>
        </p:spPr>
        <p:txBody>
          <a:bodyPr/>
          <a:lstStyle/>
          <a:p>
            <a:r>
              <a:rPr lang="sl-SI" dirty="0"/>
              <a:t>OŠ Franceta Prešerna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40560"/>
          </a:xfrm>
        </p:spPr>
        <p:txBody>
          <a:bodyPr>
            <a:normAutofit/>
          </a:bodyPr>
          <a:lstStyle/>
          <a:p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Žolgarjeva 2,  2000 MARIBOR</a:t>
            </a:r>
            <a:b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Tel.: </a:t>
            </a:r>
            <a:r>
              <a:rPr lang="sl-SI" dirty="0"/>
              <a:t>02 32 069 67</a:t>
            </a: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</a:t>
            </a:r>
          </a:p>
          <a:p>
            <a:pPr>
              <a:buNone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Mentorici: Vida Živkovič in </a:t>
            </a:r>
            <a:r>
              <a:rPr lang="sl-SI" dirty="0"/>
              <a:t>Marija Mitrović</a:t>
            </a:r>
          </a:p>
          <a:p>
            <a:r>
              <a:rPr lang="sl-SI" dirty="0"/>
              <a:t>Tel.: 02/</a:t>
            </a:r>
            <a:r>
              <a:rPr lang="sl-SI" dirty="0">
                <a:solidFill>
                  <a:schemeClr val="bg2">
                    <a:lumMod val="2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32</a:t>
            </a:r>
            <a:r>
              <a:rPr lang="sl-SI" dirty="0">
                <a:solidFill>
                  <a:schemeClr val="bg2">
                    <a:lumMod val="25000"/>
                  </a:schemeClr>
                </a:solidFill>
              </a:rPr>
              <a:t> 069 65</a:t>
            </a:r>
          </a:p>
          <a:p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mail: </a:t>
            </a: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vida.zivkovic@guest.arnes.si</a:t>
            </a: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marija.mitrovic@osfpmaribor.si</a:t>
            </a:r>
            <a:endParaRPr lang="sl-SI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spletni naslov:</a:t>
            </a: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 www.o-fpreserna.mb.edus.si</a:t>
            </a: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UČNA POMOČ UČENCEM IN </a:t>
            </a:r>
          </a:p>
          <a:p>
            <a:pPr marL="0" indent="0" algn="ctr">
              <a:buNone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DEJAVNOSTI V PODALJŠANEM BIVANJU</a:t>
            </a:r>
          </a:p>
        </p:txBody>
      </p:sp>
      <p:pic>
        <p:nvPicPr>
          <p:cNvPr id="4" name="Picture 3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 rot="1137672">
            <a:off x="174630" y="5297427"/>
            <a:ext cx="1483479" cy="1322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Povezana slik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022" y="144905"/>
            <a:ext cx="2556519" cy="255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OŠ Franca Rozmana-Staneta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b="1" dirty="0">
                <a:solidFill>
                  <a:schemeClr val="tx2"/>
                </a:solidFill>
              </a:rPr>
              <a:t>OŠ Franca Rozmana-Staneta</a:t>
            </a:r>
          </a:p>
          <a:p>
            <a:pPr>
              <a:buNone/>
            </a:pPr>
            <a:r>
              <a:rPr lang="sl-SI" b="1" dirty="0">
                <a:solidFill>
                  <a:schemeClr val="tx2"/>
                </a:solidFill>
              </a:rPr>
              <a:t>    </a:t>
            </a:r>
            <a:r>
              <a:rPr lang="sl-SI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Kersnikova 10</a:t>
            </a:r>
          </a:p>
          <a:p>
            <a:pPr>
              <a:buNone/>
            </a:pPr>
            <a:r>
              <a:rPr lang="sl-SI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2000 Maribor</a:t>
            </a:r>
            <a:br>
              <a:rPr lang="sl-SI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sl-SI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sl-SI" b="1" dirty="0">
                <a:solidFill>
                  <a:schemeClr val="tx2"/>
                </a:solidFill>
              </a:rPr>
              <a:t>Telefon: (02) 25 04 300</a:t>
            </a:r>
          </a:p>
          <a:p>
            <a:r>
              <a:rPr lang="sl-SI" dirty="0"/>
              <a:t>Koordinatorica: Urška Oblak</a:t>
            </a:r>
            <a:endParaRPr lang="sl-SI" b="1" dirty="0">
              <a:solidFill>
                <a:schemeClr val="tx2"/>
              </a:solidFill>
            </a:endParaRPr>
          </a:p>
          <a:p>
            <a:pPr>
              <a:buNone/>
            </a:pPr>
            <a:endParaRPr lang="sl-SI" b="1" dirty="0">
              <a:solidFill>
                <a:schemeClr val="tx2"/>
              </a:solidFill>
            </a:endParaRPr>
          </a:p>
          <a:p>
            <a:r>
              <a:rPr lang="sl-SI" b="1" dirty="0">
                <a:solidFill>
                  <a:schemeClr val="tx2"/>
                </a:solidFill>
              </a:rPr>
              <a:t>Spletna stran: </a:t>
            </a:r>
            <a:r>
              <a:rPr lang="sl-SI" b="1" dirty="0">
                <a:solidFill>
                  <a:schemeClr val="tx2"/>
                </a:solidFill>
                <a:hlinkClick r:id="rId2"/>
              </a:rPr>
              <a:t>www.o-frs.mb.edus.si</a:t>
            </a:r>
            <a:endParaRPr lang="sl-SI" b="1" dirty="0">
              <a:solidFill>
                <a:schemeClr val="tx2"/>
              </a:solidFill>
            </a:endParaRPr>
          </a:p>
          <a:p>
            <a:r>
              <a:rPr lang="sl-SI" b="1" dirty="0">
                <a:solidFill>
                  <a:schemeClr val="tx2"/>
                </a:solidFill>
              </a:rPr>
              <a:t>E-mail: </a:t>
            </a:r>
            <a:r>
              <a:rPr lang="sl-SI" b="0" i="0" dirty="0">
                <a:solidFill>
                  <a:srgbClr val="5E5E5E"/>
                </a:solidFill>
                <a:effectLst/>
                <a:latin typeface="Google Sans"/>
                <a:hlinkClick r:id="rId3"/>
              </a:rPr>
              <a:t>urskao@osfrsmb.si</a:t>
            </a:r>
            <a:endParaRPr lang="sl-SI" b="0" i="0" dirty="0">
              <a:solidFill>
                <a:srgbClr val="5E5E5E"/>
              </a:solidFill>
              <a:effectLst/>
              <a:latin typeface="Google Sans"/>
            </a:endParaRPr>
          </a:p>
          <a:p>
            <a:pPr marL="0" indent="0">
              <a:buNone/>
            </a:pPr>
            <a:br>
              <a:rPr lang="sl-SI" b="1" dirty="0">
                <a:solidFill>
                  <a:schemeClr val="tx2"/>
                </a:solidFill>
              </a:rPr>
            </a:br>
            <a:endParaRPr lang="sl-SI" b="1" dirty="0">
              <a:solidFill>
                <a:schemeClr val="tx2"/>
              </a:solidFill>
            </a:endParaRPr>
          </a:p>
          <a:p>
            <a:endParaRPr lang="sl-SI" dirty="0"/>
          </a:p>
        </p:txBody>
      </p:sp>
      <p:pic>
        <p:nvPicPr>
          <p:cNvPr id="6" name="Picture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3643314"/>
            <a:ext cx="1785950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C00000"/>
                </a:solidFill>
              </a:rPr>
              <a:t>OŠ Borcev za severno mejo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l-SI" dirty="0"/>
              <a:t>    </a:t>
            </a:r>
            <a:r>
              <a:rPr lang="es-ES" dirty="0"/>
              <a:t>Borcev </a:t>
            </a:r>
            <a:r>
              <a:rPr lang="sl-SI" dirty="0"/>
              <a:t>z</a:t>
            </a:r>
            <a:r>
              <a:rPr lang="es-ES" dirty="0"/>
              <a:t>a </a:t>
            </a:r>
            <a:r>
              <a:rPr lang="sl-SI" dirty="0"/>
              <a:t>s</a:t>
            </a:r>
            <a:r>
              <a:rPr lang="es-ES" dirty="0"/>
              <a:t>everno </a:t>
            </a:r>
            <a:r>
              <a:rPr lang="sl-SI" dirty="0"/>
              <a:t>m</a:t>
            </a:r>
            <a:r>
              <a:rPr lang="es-ES" dirty="0"/>
              <a:t>ejo</a:t>
            </a:r>
            <a:r>
              <a:rPr lang="sl-SI" dirty="0"/>
              <a:t> 16</a:t>
            </a:r>
            <a:br>
              <a:rPr lang="es-ES" dirty="0"/>
            </a:br>
            <a:r>
              <a:rPr lang="es-ES" dirty="0"/>
              <a:t>Maribor 2000</a:t>
            </a:r>
            <a:br>
              <a:rPr lang="es-ES" dirty="0"/>
            </a:br>
            <a:r>
              <a:rPr lang="es-ES" dirty="0"/>
              <a:t>(0)2 320 00 50</a:t>
            </a:r>
            <a:endParaRPr lang="sl-SI" dirty="0"/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Mentorica: mag. Barbara Škrbić, socialna pedagoginja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barbara.vranicar@guest.arnes.si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0232" y="376028"/>
            <a:ext cx="2163218" cy="1991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OŠ Bojana Ilicha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73352"/>
          </a:xfrm>
        </p:spPr>
        <p:txBody>
          <a:bodyPr/>
          <a:lstStyle/>
          <a:p>
            <a:r>
              <a:rPr lang="sl-SI" dirty="0"/>
              <a:t>OŠ Bojana Ilicha</a:t>
            </a:r>
          </a:p>
          <a:p>
            <a:pPr>
              <a:buNone/>
            </a:pPr>
            <a:r>
              <a:rPr lang="sl-SI" dirty="0"/>
              <a:t>   Mladinska 13, </a:t>
            </a:r>
          </a:p>
          <a:p>
            <a:pPr>
              <a:buNone/>
            </a:pPr>
            <a:r>
              <a:rPr lang="sl-SI" dirty="0"/>
              <a:t>   2000 Maribor </a:t>
            </a:r>
          </a:p>
          <a:p>
            <a:pPr>
              <a:buNone/>
            </a:pPr>
            <a:endParaRPr lang="sl-SI" sz="900" dirty="0"/>
          </a:p>
          <a:p>
            <a:r>
              <a:rPr lang="sl-SI" dirty="0"/>
              <a:t>Spletna stran: </a:t>
            </a:r>
            <a:r>
              <a:rPr lang="sl-SI" dirty="0">
                <a:hlinkClick r:id="rId2"/>
              </a:rPr>
              <a:t>http://www.osbi.si/</a:t>
            </a:r>
            <a:endParaRPr lang="sl-SI" dirty="0"/>
          </a:p>
          <a:p>
            <a:r>
              <a:rPr lang="sl-SI" dirty="0"/>
              <a:t>e-pošta šola: </a:t>
            </a:r>
            <a:r>
              <a:rPr lang="sl-SI" dirty="0">
                <a:hlinkClick r:id="rId3"/>
              </a:rPr>
              <a:t>svetovalna.sluzba@osbi.si</a:t>
            </a:r>
            <a:endParaRPr lang="sl-SI" dirty="0"/>
          </a:p>
          <a:p>
            <a:pPr marL="0" indent="0">
              <a:buNone/>
            </a:pPr>
            <a:r>
              <a:rPr lang="sl-SI" dirty="0"/>
              <a:t>   Telefon: 02 22 83 440</a:t>
            </a:r>
          </a:p>
          <a:p>
            <a:pPr>
              <a:buNone/>
            </a:pPr>
            <a:endParaRPr lang="sl-SI" dirty="0"/>
          </a:p>
          <a:p>
            <a:r>
              <a:rPr lang="sl-SI" dirty="0"/>
              <a:t>Koordinatorica: Cvetka Žerjal Stres</a:t>
            </a:r>
          </a:p>
          <a:p>
            <a:endParaRPr lang="sl-SI" dirty="0"/>
          </a:p>
          <a:p>
            <a:pPr marL="0" indent="0">
              <a:buNone/>
            </a:pPr>
            <a:r>
              <a:rPr lang="sl-SI" dirty="0"/>
              <a:t>                   UČNA POMOČ NA DALJAVO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5" name="Pictur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4500570"/>
            <a:ext cx="2046924" cy="2007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AutoShape 4" descr="Sponzorji in donatorji | VARNA HIŠA NOVA SLOVENIJE"/>
          <p:cNvSpPr>
            <a:spLocks noChangeAspect="1" noChangeArrowheads="1"/>
          </p:cNvSpPr>
          <p:nvPr/>
        </p:nvSpPr>
        <p:spPr bwMode="auto">
          <a:xfrm>
            <a:off x="4540408" y="884386"/>
            <a:ext cx="526859" cy="52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2054" name="Picture 6" descr="Sponzorji in donatorji | VARNA HIŠA NOVA SLOVENIJ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409" y="343049"/>
            <a:ext cx="4116090" cy="246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310" y="1371600"/>
            <a:ext cx="345349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152400"/>
            <a:ext cx="8435280" cy="1219200"/>
          </a:xfrm>
        </p:spPr>
        <p:txBody>
          <a:bodyPr/>
          <a:lstStyle/>
          <a:p>
            <a:r>
              <a:rPr lang="sl-SI" dirty="0"/>
              <a:t>OŠ Prežihovega </a:t>
            </a:r>
            <a:r>
              <a:rPr lang="sl-SI" dirty="0" err="1"/>
              <a:t>Voranca</a:t>
            </a:r>
            <a:r>
              <a:rPr lang="sl-SI" dirty="0"/>
              <a:t> Maribor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3999"/>
            <a:ext cx="8229600" cy="5132819"/>
          </a:xfrm>
        </p:spPr>
        <p:txBody>
          <a:bodyPr/>
          <a:lstStyle/>
          <a:p>
            <a:r>
              <a:rPr lang="pt-BR" dirty="0"/>
              <a:t>Gosposvetska cesta 10 </a:t>
            </a:r>
            <a:endParaRPr lang="sl-SI" dirty="0"/>
          </a:p>
          <a:p>
            <a:pPr>
              <a:buNone/>
            </a:pPr>
            <a:r>
              <a:rPr lang="sl-SI" dirty="0"/>
              <a:t>   </a:t>
            </a:r>
            <a:r>
              <a:rPr lang="pt-BR" dirty="0"/>
              <a:t>2000 Maribor</a:t>
            </a:r>
            <a:endParaRPr lang="sl-SI" dirty="0"/>
          </a:p>
          <a:p>
            <a:pPr>
              <a:buNone/>
            </a:pPr>
            <a:endParaRPr lang="pt-BR" dirty="0"/>
          </a:p>
          <a:p>
            <a:r>
              <a:rPr lang="sl-SI" dirty="0"/>
              <a:t>Mentorica: Božena Krivec, svetovalna delavka</a:t>
            </a:r>
          </a:p>
          <a:p>
            <a:pPr marL="0" indent="0">
              <a:buNone/>
            </a:pPr>
            <a:r>
              <a:rPr lang="sl-SI" dirty="0"/>
              <a:t>    mail: krivec.b@gmail.com</a:t>
            </a:r>
          </a:p>
          <a:p>
            <a:pPr marL="0" indent="0">
              <a:buNone/>
            </a:pPr>
            <a:r>
              <a:rPr lang="sl-SI" dirty="0"/>
              <a:t>    t</a:t>
            </a:r>
            <a:r>
              <a:rPr lang="pt-BR" dirty="0"/>
              <a:t>el.: 02 234 15 50</a:t>
            </a:r>
          </a:p>
          <a:p>
            <a:pPr marL="0" indent="0">
              <a:buNone/>
            </a:pPr>
            <a:r>
              <a:rPr lang="sl-SI" dirty="0"/>
              <a:t>    spletna stran: </a:t>
            </a:r>
            <a:r>
              <a:rPr lang="sl-SI" dirty="0">
                <a:hlinkClick r:id="rId3"/>
              </a:rPr>
              <a:t>http://www.o-pvoranca.mb.edus.si/</a:t>
            </a:r>
            <a:endParaRPr lang="sl-SI" dirty="0"/>
          </a:p>
          <a:p>
            <a:pPr marL="0" indent="0">
              <a:buNone/>
            </a:pPr>
            <a:endParaRPr lang="sl-SI" sz="1200" dirty="0"/>
          </a:p>
          <a:p>
            <a:pPr marL="0" indent="0">
              <a:buNone/>
            </a:pPr>
            <a:r>
              <a:rPr lang="sl-SI" dirty="0"/>
              <a:t>                          UČNA POMOČ UČENCEM</a:t>
            </a:r>
          </a:p>
          <a:p>
            <a:pPr marL="0" indent="0">
              <a:buNone/>
            </a:pPr>
            <a:r>
              <a:rPr lang="sl-SI" dirty="0"/>
              <a:t>              DEJAVNOSTI V PODALJŠANEM BIVANJU</a:t>
            </a:r>
          </a:p>
        </p:txBody>
      </p:sp>
      <p:pic>
        <p:nvPicPr>
          <p:cNvPr id="4" name="Pictur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48418" y="5192340"/>
            <a:ext cx="1571636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7489179" y="5192341"/>
            <a:ext cx="1571636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tx2">
                    <a:lumMod val="75000"/>
                  </a:schemeClr>
                </a:solidFill>
              </a:rPr>
              <a:t>Prostovoljstvo na II. gimnaziji</a:t>
            </a:r>
          </a:p>
        </p:txBody>
      </p:sp>
      <p:sp>
        <p:nvSpPr>
          <p:cNvPr id="2" name="Označba mesta vsebin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l-SI" dirty="0"/>
          </a:p>
          <a:p>
            <a:r>
              <a:rPr lang="sl-SI" sz="2400" dirty="0"/>
              <a:t>Dijakinje in dijaki lahko izbirate med predstavljenimi prostovoljskimi dejavnostmi.</a:t>
            </a:r>
          </a:p>
          <a:p>
            <a:pPr marL="0" indent="0">
              <a:buNone/>
            </a:pPr>
            <a:endParaRPr lang="sl-SI" sz="2400" dirty="0"/>
          </a:p>
          <a:p>
            <a:r>
              <a:rPr lang="sl-SI" sz="2400" dirty="0"/>
              <a:t>Ko izberete dejavnost, se za prostovoljsko delo </a:t>
            </a:r>
            <a:r>
              <a:rPr lang="sl-SI" sz="2400" b="1" dirty="0"/>
              <a:t>prijavite v aplikaciji </a:t>
            </a:r>
            <a:r>
              <a:rPr lang="sl-SI" sz="2400" b="1" dirty="0" err="1"/>
              <a:t>DrugaDruga</a:t>
            </a:r>
            <a:r>
              <a:rPr lang="sl-SI" sz="2400" b="1" dirty="0"/>
              <a:t>.</a:t>
            </a:r>
          </a:p>
          <a:p>
            <a:pPr marL="0" indent="0">
              <a:buNone/>
            </a:pPr>
            <a:endParaRPr lang="sl-SI" sz="2400" b="1" dirty="0"/>
          </a:p>
          <a:p>
            <a:r>
              <a:rPr lang="sl-SI" sz="2400" b="1" dirty="0" err="1"/>
              <a:t>Info</a:t>
            </a:r>
            <a:r>
              <a:rPr lang="sl-SI" sz="2400" b="1" dirty="0"/>
              <a:t>: </a:t>
            </a:r>
            <a:r>
              <a:rPr lang="sl-SI" sz="2400" dirty="0"/>
              <a:t>barbara.bedenik@druga.si ali barbara.kovse@druga.si</a:t>
            </a:r>
          </a:p>
          <a:p>
            <a:pPr marL="0" indent="0">
              <a:buNone/>
            </a:pPr>
            <a:r>
              <a:rPr lang="sl-SI" sz="2400" dirty="0"/>
              <a:t>   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248598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>
              <a:solidFill>
                <a:srgbClr val="C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38636"/>
          </a:xfrm>
        </p:spPr>
        <p:txBody>
          <a:bodyPr>
            <a:normAutofit lnSpcReduction="10000"/>
          </a:bodyPr>
          <a:lstStyle/>
          <a:p>
            <a:endParaRPr lang="sl-SI" b="1" dirty="0"/>
          </a:p>
          <a:p>
            <a:r>
              <a:rPr lang="sl-SI" b="1" dirty="0"/>
              <a:t>Osnovna šola Tabor I Maribor</a:t>
            </a:r>
          </a:p>
          <a:p>
            <a:pPr>
              <a:buNone/>
            </a:pPr>
            <a:r>
              <a:rPr lang="sl-SI" b="1" dirty="0"/>
              <a:t>   Arnolda Tovornika 21</a:t>
            </a:r>
          </a:p>
          <a:p>
            <a:pPr>
              <a:buNone/>
            </a:pPr>
            <a:r>
              <a:rPr lang="sl-SI" b="1" dirty="0"/>
              <a:t>   2000 Maribor</a:t>
            </a:r>
          </a:p>
          <a:p>
            <a:pPr>
              <a:buNone/>
            </a:pPr>
            <a:endParaRPr lang="sl-SI" b="1" dirty="0"/>
          </a:p>
          <a:p>
            <a:r>
              <a:rPr lang="sl-SI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Mentorica: Manja </a:t>
            </a:r>
            <a:r>
              <a:rPr lang="sl-SI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Sgerm</a:t>
            </a:r>
            <a:endParaRPr lang="sl-SI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sl-SI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sl-SI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šolska svetovalna služba</a:t>
            </a: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l-SI" dirty="0"/>
              <a:t>Telefon: 02 33 00 972 </a:t>
            </a:r>
          </a:p>
          <a:p>
            <a:pPr>
              <a:buNone/>
            </a:pPr>
            <a:endParaRPr lang="sl-SI" dirty="0"/>
          </a:p>
          <a:p>
            <a:r>
              <a:rPr lang="sl-SI" dirty="0"/>
              <a:t>E-mail: </a:t>
            </a:r>
            <a:r>
              <a:rPr lang="sl-SI" dirty="0">
                <a:hlinkClick r:id="rId2"/>
              </a:rPr>
              <a:t>manja.sgerm@os-tabor1.si</a:t>
            </a:r>
            <a:endParaRPr lang="sl-SI" dirty="0"/>
          </a:p>
          <a:p>
            <a:r>
              <a:rPr lang="sl-SI" dirty="0"/>
              <a:t>Spletna stran: </a:t>
            </a:r>
            <a:r>
              <a:rPr lang="sl-SI" dirty="0">
                <a:hlinkClick r:id="rId3"/>
              </a:rPr>
              <a:t>http://www.os-tabor1.si</a:t>
            </a:r>
            <a:endParaRPr lang="sl-SI" dirty="0"/>
          </a:p>
        </p:txBody>
      </p:sp>
      <p:pic>
        <p:nvPicPr>
          <p:cNvPr id="1026" name="Picture 2" descr="Osnovna šola Tabor 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4330824" cy="171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00132"/>
          </a:xfrm>
        </p:spPr>
        <p:txBody>
          <a:bodyPr>
            <a:noAutofit/>
          </a:bodyPr>
          <a:lstStyle/>
          <a:p>
            <a:r>
              <a:rPr lang="sl-SI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Mladinski informacijsko-svetovalni center</a:t>
            </a:r>
            <a:br>
              <a:rPr lang="sl-SI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Infopeka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07160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/>
              <a:t>Naslov: Ob železnici 8, </a:t>
            </a:r>
          </a:p>
          <a:p>
            <a:pPr marL="0" indent="0">
              <a:buNone/>
            </a:pPr>
            <a:r>
              <a:rPr lang="sl-SI" dirty="0"/>
              <a:t>              2000 Maribor</a:t>
            </a:r>
            <a:br>
              <a:rPr lang="sl-SI" dirty="0"/>
            </a:br>
            <a:r>
              <a:rPr lang="sl-SI" dirty="0"/>
              <a:t>Tel.: 02 300 68 50, 041 481 246</a:t>
            </a:r>
            <a:br>
              <a:rPr lang="sl-SI" dirty="0"/>
            </a:br>
            <a:r>
              <a:rPr lang="sl-SI" dirty="0"/>
              <a:t>e-mail: info@pekarnamm.org</a:t>
            </a:r>
            <a:br>
              <a:rPr lang="sl-SI" dirty="0"/>
            </a:br>
            <a:br>
              <a:rPr lang="sl-SI" dirty="0"/>
            </a:br>
            <a:r>
              <a:rPr lang="sl-SI" dirty="0"/>
              <a:t>Mentorica: Urška Breznik, Kaja </a:t>
            </a:r>
            <a:r>
              <a:rPr lang="sl-SI" dirty="0" err="1"/>
              <a:t>Fiedler</a:t>
            </a:r>
            <a:endParaRPr lang="sl-SI" dirty="0"/>
          </a:p>
        </p:txBody>
      </p:sp>
      <p:pic>
        <p:nvPicPr>
          <p:cNvPr id="3074" name="Picture 2" descr="Rezultat iskanja slik za infopeka kontak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292" y="241888"/>
            <a:ext cx="1931731" cy="2230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y N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96" y="4150142"/>
            <a:ext cx="7787208" cy="2708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zultat iskanja slik za infopeka kontak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059475"/>
            <a:ext cx="1475656" cy="1704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Mladinski informacijsko-svetovalni center</a:t>
            </a:r>
            <a:br>
              <a:rPr lang="sl-SI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Infopeka</a:t>
            </a:r>
            <a:endParaRPr lang="sl-SI" sz="3200" dirty="0"/>
          </a:p>
        </p:txBody>
      </p:sp>
      <p:sp>
        <p:nvSpPr>
          <p:cNvPr id="2" name="Označba mesta vsebine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73352"/>
          </a:xfrm>
        </p:spPr>
        <p:txBody>
          <a:bodyPr>
            <a:normAutofit/>
          </a:bodyPr>
          <a:lstStyle/>
          <a:p>
            <a:r>
              <a:rPr lang="sl-SI" dirty="0"/>
              <a:t>Nudenje </a:t>
            </a:r>
            <a:r>
              <a:rPr lang="sl-SI" b="1" dirty="0"/>
              <a:t>brezplačne učne pomoči </a:t>
            </a:r>
            <a:r>
              <a:rPr lang="sl-SI" sz="2200" dirty="0"/>
              <a:t>otrokom in mladostnikom, individualno delo - Skupina Pekarna DOBIŠ DAŠ</a:t>
            </a:r>
            <a:br>
              <a:rPr lang="sl-SI" dirty="0"/>
            </a:br>
            <a:endParaRPr lang="sl-SI" dirty="0"/>
          </a:p>
          <a:p>
            <a:r>
              <a:rPr lang="sl-SI" dirty="0"/>
              <a:t>Skupina </a:t>
            </a:r>
            <a:r>
              <a:rPr lang="sl-SI" b="1" dirty="0"/>
              <a:t>Mladi proti podnebnim spremembam</a:t>
            </a:r>
            <a:r>
              <a:rPr lang="sl-SI" dirty="0"/>
              <a:t>, </a:t>
            </a:r>
            <a:r>
              <a:rPr lang="sl-SI" sz="2200" dirty="0"/>
              <a:t>aktivnosti na terenu, izobraževanja in akcije (predvideno sodelovanje z Gibanjem mladih za podnebno pravičnost)</a:t>
            </a:r>
            <a:br>
              <a:rPr lang="sl-SI" sz="2200" dirty="0"/>
            </a:br>
            <a:endParaRPr lang="sl-SI" dirty="0"/>
          </a:p>
          <a:p>
            <a:r>
              <a:rPr lang="sl-SI" sz="2400" b="1" dirty="0"/>
              <a:t>GLEDALIŠKA ŠOLA MLADA PEST </a:t>
            </a:r>
            <a:r>
              <a:rPr lang="sl-SI" dirty="0"/>
              <a:t>– </a:t>
            </a:r>
            <a:r>
              <a:rPr lang="sl-SI" sz="2200" dirty="0"/>
              <a:t> spoznavanje različnih gledaliških tehnik, soustvarjanje celotnega umetniškega procesa, ki mu bo sledila tudi zaključna produkcija</a:t>
            </a:r>
          </a:p>
          <a:p>
            <a:pPr marL="0" indent="0">
              <a:buNone/>
            </a:pPr>
            <a:endParaRPr lang="sl-SI" sz="2200" dirty="0"/>
          </a:p>
          <a:p>
            <a:r>
              <a:rPr lang="pl-PL" sz="2400" b="1" dirty="0">
                <a:solidFill>
                  <a:srgbClr val="C00000"/>
                </a:solidFill>
              </a:rPr>
              <a:t>UVODNI SESTANEK</a:t>
            </a:r>
            <a:r>
              <a:rPr lang="pl-PL" dirty="0">
                <a:solidFill>
                  <a:srgbClr val="C00000"/>
                </a:solidFill>
              </a:rPr>
              <a:t> v oktobru</a:t>
            </a:r>
            <a:endParaRPr lang="sl-SI" sz="2200" dirty="0"/>
          </a:p>
        </p:txBody>
      </p:sp>
    </p:spTree>
    <p:extLst>
      <p:ext uri="{BB962C8B-B14F-4D97-AF65-F5344CB8AC3E}">
        <p14:creationId xmlns:p14="http://schemas.microsoft.com/office/powerpoint/2010/main" val="975921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94928"/>
          </a:xfrm>
        </p:spPr>
        <p:txBody>
          <a:bodyPr/>
          <a:lstStyle/>
          <a:p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Mladinski kulturni center</a:t>
            </a:r>
          </a:p>
        </p:txBody>
      </p:sp>
      <p:sp>
        <p:nvSpPr>
          <p:cNvPr id="2" name="Označba mesta vsebine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830"/>
          </a:xfrm>
        </p:spPr>
        <p:txBody>
          <a:bodyPr>
            <a:normAutofit/>
          </a:bodyPr>
          <a:lstStyle/>
          <a:p>
            <a:endParaRPr lang="sl-SI" dirty="0"/>
          </a:p>
          <a:p>
            <a:r>
              <a:rPr lang="sl-SI" dirty="0"/>
              <a:t>Mladinski kulturni center Maribor</a:t>
            </a:r>
          </a:p>
          <a:p>
            <a:pPr marL="0" indent="0">
              <a:buNone/>
            </a:pPr>
            <a:r>
              <a:rPr lang="sl-SI" dirty="0"/>
              <a:t>   Ob železnici 16</a:t>
            </a:r>
          </a:p>
          <a:p>
            <a:pPr marL="0" indent="0">
              <a:buNone/>
            </a:pPr>
            <a:r>
              <a:rPr lang="sl-SI" dirty="0"/>
              <a:t>   2000 Maribor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 +386 2 300 29 93</a:t>
            </a:r>
          </a:p>
          <a:p>
            <a:r>
              <a:rPr lang="sl-SI" dirty="0">
                <a:hlinkClick r:id="rId2"/>
              </a:rPr>
              <a:t>www.mkc.si</a:t>
            </a: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Mentorji: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n-NO" dirty="0"/>
              <a:t>Eva Nađ, </a:t>
            </a:r>
            <a:r>
              <a:rPr lang="nn-NO" sz="2100" dirty="0"/>
              <a:t>koordinatorka in organizatorka kulturnih programov</a:t>
            </a:r>
            <a:r>
              <a:rPr lang="nn-NO" dirty="0"/>
              <a:t>, </a:t>
            </a:r>
            <a:endParaRPr lang="sl-SI" dirty="0"/>
          </a:p>
          <a:p>
            <a:pPr marL="0" indent="0">
              <a:buNone/>
            </a:pPr>
            <a:r>
              <a:rPr lang="nn-NO" dirty="0">
                <a:hlinkClick r:id="rId3"/>
              </a:rPr>
              <a:t>eva.nad@mkc.si</a:t>
            </a:r>
            <a:endParaRPr lang="sl-SI" dirty="0"/>
          </a:p>
          <a:p>
            <a:r>
              <a:rPr lang="pl-PL" dirty="0"/>
              <a:t>Doris Špurej, </a:t>
            </a:r>
            <a:r>
              <a:rPr lang="pl-PL" sz="2100" dirty="0"/>
              <a:t>specialistka za delo z mladimi,</a:t>
            </a:r>
            <a:r>
              <a:rPr lang="pl-PL" dirty="0"/>
              <a:t> </a:t>
            </a:r>
            <a:r>
              <a:rPr lang="pl-PL" dirty="0">
                <a:hlinkClick r:id="rId4"/>
              </a:rPr>
              <a:t>doris.spurej@mkc.si</a:t>
            </a: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BBBC21F-B199-46E5-B05A-927FF347BA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28707"/>
            <a:ext cx="4372156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56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>
            <a:normAutofit/>
          </a:bodyPr>
          <a:lstStyle/>
          <a:p>
            <a:pPr algn="ctr"/>
            <a:endParaRPr lang="sl-SI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3204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l-SI" dirty="0"/>
              <a:t>                               </a:t>
            </a:r>
            <a:r>
              <a:rPr lang="sl-SI" sz="2400" b="1" dirty="0"/>
              <a:t>Razlagova 16, 2000 Maribor</a:t>
            </a:r>
          </a:p>
          <a:p>
            <a:pPr>
              <a:buNone/>
            </a:pPr>
            <a:endParaRPr lang="sl-SI" sz="1050" dirty="0"/>
          </a:p>
          <a:p>
            <a:r>
              <a:rPr lang="sl-SI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splet: www.zpm-mb.si</a:t>
            </a:r>
          </a:p>
          <a:p>
            <a:r>
              <a:rPr lang="sl-SI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mentorica: Tadeja Dobaj</a:t>
            </a:r>
          </a:p>
          <a:p>
            <a:r>
              <a:rPr lang="sl-SI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</a:t>
            </a:r>
            <a:r>
              <a:rPr lang="sl-SI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tadeja@zpm-mb.si</a:t>
            </a:r>
            <a:endParaRPr lang="sl-SI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sl-SI" sz="1800" dirty="0"/>
          </a:p>
          <a:p>
            <a:pPr marL="0" indent="0">
              <a:buNone/>
            </a:pPr>
            <a:endParaRPr lang="sl-SI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sl-SI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Pomoč pri izvedbi dejavnosti za otroke med počitnicami</a:t>
            </a:r>
          </a:p>
          <a:p>
            <a:pPr marL="0" indent="0">
              <a:buNone/>
            </a:pPr>
            <a:endParaRPr lang="sl-SI" sz="9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sl-SI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Pomoč pri pripravi in izvedbi otroškega parlamenta</a:t>
            </a:r>
          </a:p>
          <a:p>
            <a:pPr marL="0" indent="0" algn="ctr">
              <a:buNone/>
            </a:pPr>
            <a:endParaRPr lang="sl-SI" sz="3800" b="1" dirty="0"/>
          </a:p>
          <a:p>
            <a:pPr marL="0" indent="0">
              <a:buNone/>
            </a:pPr>
            <a:endParaRPr lang="sl-SI" sz="3800" dirty="0"/>
          </a:p>
        </p:txBody>
      </p:sp>
      <p:pic>
        <p:nvPicPr>
          <p:cNvPr id="5124" name="Picture 4" descr="Rezultat iskanja slik za zpm marib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0648"/>
            <a:ext cx="5289054" cy="1563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251520" y="152400"/>
            <a:ext cx="8435280" cy="828328"/>
          </a:xfrm>
        </p:spPr>
        <p:txBody>
          <a:bodyPr/>
          <a:lstStyle/>
          <a:p>
            <a:r>
              <a:rPr lang="sl-SI" dirty="0">
                <a:solidFill>
                  <a:srgbClr val="FFC000"/>
                </a:solidFill>
              </a:rPr>
              <a:t>Slovenska filantropija</a:t>
            </a:r>
          </a:p>
        </p:txBody>
      </p:sp>
      <p:sp>
        <p:nvSpPr>
          <p:cNvPr id="2" name="Označba mesta vsebine 1"/>
          <p:cNvSpPr>
            <a:spLocks noGrp="1"/>
          </p:cNvSpPr>
          <p:nvPr>
            <p:ph idx="1"/>
          </p:nvPr>
        </p:nvSpPr>
        <p:spPr>
          <a:xfrm>
            <a:off x="251520" y="1052736"/>
            <a:ext cx="8435280" cy="5585048"/>
          </a:xfrm>
        </p:spPr>
        <p:txBody>
          <a:bodyPr>
            <a:normAutofit/>
          </a:bodyPr>
          <a:lstStyle/>
          <a:p>
            <a:r>
              <a:rPr lang="sl-SI" dirty="0" err="1"/>
              <a:t>Medvrstniško</a:t>
            </a:r>
            <a:r>
              <a:rPr lang="sl-SI" dirty="0"/>
              <a:t> mentorstvo mladim migrantkam in migrantom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Partizanska cesta 29, 2000 Maribor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kontakt: Mojca Fajfar 070 411 579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ntegracija@filantropija.org</a:t>
            </a:r>
            <a:br>
              <a:rPr lang="sl-SI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sl-SI" dirty="0">
                <a:solidFill>
                  <a:schemeClr val="accent2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www.filantropija.org</a:t>
            </a:r>
            <a:r>
              <a:rPr lang="sl-SI" dirty="0"/>
              <a:t> 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19DFD59-2154-4B76-AC6C-8B3B2A75C5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606" y="4610337"/>
            <a:ext cx="6118788" cy="204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486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sl-SI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Prostovoljci pomembno prispevajo k pestrosti ponudbe in nudijo dodatno podporo pri izvajanju različnih programov ali aktivnosti. 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Koordinatorica: Ajda Gostinčar</a:t>
            </a:r>
          </a:p>
          <a:p>
            <a:r>
              <a:rPr lang="sl-SI" dirty="0"/>
              <a:t>E-mail: ajda.gostincar@kraljiulice.org</a:t>
            </a:r>
            <a:br>
              <a:rPr lang="sl-SI" dirty="0"/>
            </a:br>
            <a:br>
              <a:rPr lang="sl-SI" dirty="0"/>
            </a:br>
            <a:r>
              <a:rPr lang="sl-SI" dirty="0">
                <a:hlinkClick r:id="rId2"/>
              </a:rPr>
              <a:t>www.kraljiulice.org</a:t>
            </a:r>
            <a:endParaRPr lang="sl-SI" dirty="0"/>
          </a:p>
        </p:txBody>
      </p:sp>
      <p:pic>
        <p:nvPicPr>
          <p:cNvPr id="1028" name="Picture 4" descr="https://www.kraljiulice.org/wp-content/uploads/2023/04/Dnevni-center-foto-Jean-Nikolic-1P-1024x5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05064"/>
            <a:ext cx="498966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004" y="308516"/>
            <a:ext cx="246697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957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1804</TotalTime>
  <Words>1309</Words>
  <Application>Microsoft Office PowerPoint</Application>
  <PresentationFormat>Diaprojekcija na zaslonu (4:3)</PresentationFormat>
  <Paragraphs>243</Paragraphs>
  <Slides>30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Google Sans</vt:lpstr>
      <vt:lpstr>normal arial</vt:lpstr>
      <vt:lpstr>Officeova tema</vt:lpstr>
      <vt:lpstr>PowerPointova predstavitev</vt:lpstr>
      <vt:lpstr>II. gimnazija Maribor    Prostovoljstvo </vt:lpstr>
      <vt:lpstr>Prostovoljstvo na II. gimnaziji</vt:lpstr>
      <vt:lpstr>Mladinski informacijsko-svetovalni center Infopeka</vt:lpstr>
      <vt:lpstr>Mladinski informacijsko-svetovalni center Infopeka</vt:lpstr>
      <vt:lpstr>Mladinski kulturni center</vt:lpstr>
      <vt:lpstr>PowerPointova predstavitev</vt:lpstr>
      <vt:lpstr>Slovenska filantropija</vt:lpstr>
      <vt:lpstr>PowerPointova predstavitev</vt:lpstr>
      <vt:lpstr>Center za sluh in govor Maribor</vt:lpstr>
      <vt:lpstr>PowerPointova predstavitev</vt:lpstr>
      <vt:lpstr>Mladinski dom Maribor</vt:lpstr>
      <vt:lpstr>Dijaški dom Prometna šola Maribor</vt:lpstr>
      <vt:lpstr>Rdeči križ Slovenije Območno združenje Maribor</vt:lpstr>
      <vt:lpstr>PowerPointova predstavitev</vt:lpstr>
      <vt:lpstr>Dom starejših občanov Tezno</vt:lpstr>
      <vt:lpstr>Dom Danice Vogrinec Maribor</vt:lpstr>
      <vt:lpstr>Dom pod gorco</vt:lpstr>
      <vt:lpstr>Dom Lenart</vt:lpstr>
      <vt:lpstr>PowerPointova predstavitev</vt:lpstr>
      <vt:lpstr>PIKA</vt:lpstr>
      <vt:lpstr>Zavetišče za zapuščene  živali Maribor</vt:lpstr>
      <vt:lpstr>OŠ Gustava Šiliha Maribor</vt:lpstr>
      <vt:lpstr>Vrtci s prilagojenim programom</vt:lpstr>
      <vt:lpstr>OŠ Franceta Prešerna</vt:lpstr>
      <vt:lpstr>OŠ Franca Rozmana-Staneta</vt:lpstr>
      <vt:lpstr>OŠ Borcev za severno mejo</vt:lpstr>
      <vt:lpstr>OŠ Bojana Ilicha</vt:lpstr>
      <vt:lpstr>OŠ Prežihovega Voranca Maribor </vt:lpstr>
      <vt:lpstr>PowerPointova predstavitev</vt:lpstr>
    </vt:vector>
  </TitlesOfParts>
  <Company>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II. gimnazija Maribor</dc:title>
  <dc:creator>x</dc:creator>
  <cp:lastModifiedBy>Barbara Bedenik </cp:lastModifiedBy>
  <cp:revision>159</cp:revision>
  <dcterms:created xsi:type="dcterms:W3CDTF">2010-09-27T14:47:30Z</dcterms:created>
  <dcterms:modified xsi:type="dcterms:W3CDTF">2023-10-16T09:13:36Z</dcterms:modified>
</cp:coreProperties>
</file>